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4"/>
  </p:sldMasterIdLst>
  <p:notesMasterIdLst>
    <p:notesMasterId r:id="rId21"/>
  </p:notesMasterIdLst>
  <p:sldIdLst>
    <p:sldId id="305" r:id="rId5"/>
    <p:sldId id="258" r:id="rId6"/>
    <p:sldId id="299" r:id="rId7"/>
    <p:sldId id="308" r:id="rId8"/>
    <p:sldId id="300" r:id="rId9"/>
    <p:sldId id="260" r:id="rId10"/>
    <p:sldId id="261" r:id="rId11"/>
    <p:sldId id="276" r:id="rId12"/>
    <p:sldId id="303" r:id="rId13"/>
    <p:sldId id="264" r:id="rId14"/>
    <p:sldId id="265" r:id="rId15"/>
    <p:sldId id="266" r:id="rId16"/>
    <p:sldId id="267" r:id="rId17"/>
    <p:sldId id="268" r:id="rId18"/>
    <p:sldId id="304" r:id="rId19"/>
    <p:sldId id="269" r:id="rId20"/>
  </p:sldIdLst>
  <p:sldSz cx="9144000" cy="5143500" type="screen16x9"/>
  <p:notesSz cx="6858000" cy="9144000"/>
  <p:defaultTextStyle>
    <a:defPPr>
      <a:defRPr lang="en-us"/>
    </a:defPPr>
    <a:lvl1pPr marL="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2857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y Srikanth" initials="AS" lastIdx="7" clrIdx="0">
    <p:extLst>
      <p:ext uri="{19B8F6BF-5375-455C-9EA6-DF929625EA0E}">
        <p15:presenceInfo xmlns:p15="http://schemas.microsoft.com/office/powerpoint/2012/main" userId="67e3928f761e5164" providerId="Windows Live"/>
      </p:ext>
    </p:extLst>
  </p:cmAuthor>
  <p:cmAuthor id="2" name="Rachel Pullen" initials="RP" lastIdx="37" clrIdx="1">
    <p:extLst>
      <p:ext uri="{19B8F6BF-5375-455C-9EA6-DF929625EA0E}">
        <p15:presenceInfo xmlns:p15="http://schemas.microsoft.com/office/powerpoint/2012/main" userId="9521aee86cb637d8" providerId="Windows Live"/>
      </p:ext>
    </p:extLst>
  </p:cmAuthor>
  <p:cmAuthor id="3" name="Amy Couper" initials="AC" lastIdx="12" clrIdx="2">
    <p:extLst>
      <p:ext uri="{19B8F6BF-5375-455C-9EA6-DF929625EA0E}">
        <p15:presenceInfo xmlns:p15="http://schemas.microsoft.com/office/powerpoint/2012/main" userId="bd58c87ef9441d58" providerId="Windows Live"/>
      </p:ext>
    </p:extLst>
  </p:cmAuthor>
  <p:cmAuthor id="4" name="Guest User" initials="GU" lastIdx="1" clrIdx="3"/>
  <p:cmAuthor id="5" name="Mullerova, Hana" initials="MH" lastIdx="20" clrIdx="4">
    <p:extLst>
      <p:ext uri="{19B8F6BF-5375-455C-9EA6-DF929625EA0E}">
        <p15:presenceInfo xmlns:p15="http://schemas.microsoft.com/office/powerpoint/2012/main" userId="S::khsz176@astrazeneca.net::0ca429fb-c864-443a-a6a8-4ed4342ec9f7" providerId="AD"/>
      </p:ext>
    </p:extLst>
  </p:cmAuthor>
  <p:cmAuthor id="6" name="Marshall, Jonathan" initials="MJ" lastIdx="3" clrIdx="5">
    <p:extLst>
      <p:ext uri="{19B8F6BF-5375-455C-9EA6-DF929625EA0E}">
        <p15:presenceInfo xmlns:p15="http://schemas.microsoft.com/office/powerpoint/2012/main" userId="S::kmcg592@astrazeneca.net::728575c7-48d1-4c03-a2b7-f6f8f9131c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5C"/>
    <a:srgbClr val="FF8B8B"/>
    <a:srgbClr val="9DDAE3"/>
    <a:srgbClr val="F2A21F"/>
    <a:srgbClr val="085394"/>
    <a:srgbClr val="CD620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86922-ABAF-4530-91A8-4C833F997097}" v="17" dt="2021-10-25T09:25:10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52" autoAdjust="0"/>
  </p:normalViewPr>
  <p:slideViewPr>
    <p:cSldViewPr snapToGrid="0">
      <p:cViewPr varScale="1">
        <p:scale>
          <a:sx n="88" d="100"/>
          <a:sy n="88" d="100"/>
        </p:scale>
        <p:origin x="66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mal, Mai" userId="204a43fa-abbf-457e-be01-f8cbfd2bb350" providerId="ADAL" clId="{EF586922-ABAF-4530-91A8-4C833F997097}"/>
    <pc:docChg chg="undo custSel modSld">
      <pc:chgData name="Irmal, Mai" userId="204a43fa-abbf-457e-be01-f8cbfd2bb350" providerId="ADAL" clId="{EF586922-ABAF-4530-91A8-4C833F997097}" dt="2021-10-25T09:25:10.030" v="27"/>
      <pc:docMkLst>
        <pc:docMk/>
      </pc:docMkLst>
      <pc:sldChg chg="addSp modSp">
        <pc:chgData name="Irmal, Mai" userId="204a43fa-abbf-457e-be01-f8cbfd2bb350" providerId="ADAL" clId="{EF586922-ABAF-4530-91A8-4C833F997097}" dt="2021-10-25T09:23:20.120" v="4"/>
        <pc:sldMkLst>
          <pc:docMk/>
          <pc:sldMk cId="0" sldId="258"/>
        </pc:sldMkLst>
        <pc:spChg chg="add mod">
          <ac:chgData name="Irmal, Mai" userId="204a43fa-abbf-457e-be01-f8cbfd2bb350" providerId="ADAL" clId="{EF586922-ABAF-4530-91A8-4C833F997097}" dt="2021-10-25T09:23:20.120" v="4"/>
          <ac:spMkLst>
            <pc:docMk/>
            <pc:sldMk cId="0" sldId="258"/>
            <ac:spMk id="11" creationId="{70DDEDD3-31ED-4D06-9EE4-689021C50EBE}"/>
          </ac:spMkLst>
        </pc:spChg>
      </pc:sldChg>
      <pc:sldChg chg="addSp modSp">
        <pc:chgData name="Irmal, Mai" userId="204a43fa-abbf-457e-be01-f8cbfd2bb350" providerId="ADAL" clId="{EF586922-ABAF-4530-91A8-4C833F997097}" dt="2021-10-25T09:24:50.398" v="17"/>
        <pc:sldMkLst>
          <pc:docMk/>
          <pc:sldMk cId="0" sldId="260"/>
        </pc:sldMkLst>
        <pc:spChg chg="add mod">
          <ac:chgData name="Irmal, Mai" userId="204a43fa-abbf-457e-be01-f8cbfd2bb350" providerId="ADAL" clId="{EF586922-ABAF-4530-91A8-4C833F997097}" dt="2021-10-25T09:24:50.398" v="17"/>
          <ac:spMkLst>
            <pc:docMk/>
            <pc:sldMk cId="0" sldId="260"/>
            <ac:spMk id="28" creationId="{B34CC844-5102-4167-A2A0-B38E68D52BF0}"/>
          </ac:spMkLst>
        </pc:spChg>
      </pc:sldChg>
      <pc:sldChg chg="addSp modSp">
        <pc:chgData name="Irmal, Mai" userId="204a43fa-abbf-457e-be01-f8cbfd2bb350" providerId="ADAL" clId="{EF586922-ABAF-4530-91A8-4C833F997097}" dt="2021-10-25T09:24:53.218" v="18"/>
        <pc:sldMkLst>
          <pc:docMk/>
          <pc:sldMk cId="0" sldId="261"/>
        </pc:sldMkLst>
        <pc:spChg chg="add mod">
          <ac:chgData name="Irmal, Mai" userId="204a43fa-abbf-457e-be01-f8cbfd2bb350" providerId="ADAL" clId="{EF586922-ABAF-4530-91A8-4C833F997097}" dt="2021-10-25T09:24:53.218" v="18"/>
          <ac:spMkLst>
            <pc:docMk/>
            <pc:sldMk cId="0" sldId="261"/>
            <ac:spMk id="18" creationId="{31E52A2B-C174-456B-B32F-071A30254CFC}"/>
          </ac:spMkLst>
        </pc:spChg>
      </pc:sldChg>
      <pc:sldChg chg="addSp modSp">
        <pc:chgData name="Irmal, Mai" userId="204a43fa-abbf-457e-be01-f8cbfd2bb350" providerId="ADAL" clId="{EF586922-ABAF-4530-91A8-4C833F997097}" dt="2021-10-25T09:24:59.282" v="21"/>
        <pc:sldMkLst>
          <pc:docMk/>
          <pc:sldMk cId="0" sldId="264"/>
        </pc:sldMkLst>
        <pc:spChg chg="add mod">
          <ac:chgData name="Irmal, Mai" userId="204a43fa-abbf-457e-be01-f8cbfd2bb350" providerId="ADAL" clId="{EF586922-ABAF-4530-91A8-4C833F997097}" dt="2021-10-25T09:24:59.282" v="21"/>
          <ac:spMkLst>
            <pc:docMk/>
            <pc:sldMk cId="0" sldId="264"/>
            <ac:spMk id="32" creationId="{3B9A85C2-DF76-4A96-8CC5-999E85EC1674}"/>
          </ac:spMkLst>
        </pc:spChg>
      </pc:sldChg>
      <pc:sldChg chg="addSp modSp">
        <pc:chgData name="Irmal, Mai" userId="204a43fa-abbf-457e-be01-f8cbfd2bb350" providerId="ADAL" clId="{EF586922-ABAF-4530-91A8-4C833F997097}" dt="2021-10-25T09:25:01.183" v="22"/>
        <pc:sldMkLst>
          <pc:docMk/>
          <pc:sldMk cId="4151268039" sldId="265"/>
        </pc:sldMkLst>
        <pc:spChg chg="add mod">
          <ac:chgData name="Irmal, Mai" userId="204a43fa-abbf-457e-be01-f8cbfd2bb350" providerId="ADAL" clId="{EF586922-ABAF-4530-91A8-4C833F997097}" dt="2021-10-25T09:25:01.183" v="22"/>
          <ac:spMkLst>
            <pc:docMk/>
            <pc:sldMk cId="4151268039" sldId="265"/>
            <ac:spMk id="24" creationId="{A4DF0D31-B967-49C0-91D6-A78C6DF6F23B}"/>
          </ac:spMkLst>
        </pc:spChg>
      </pc:sldChg>
      <pc:sldChg chg="addSp modSp">
        <pc:chgData name="Irmal, Mai" userId="204a43fa-abbf-457e-be01-f8cbfd2bb350" providerId="ADAL" clId="{EF586922-ABAF-4530-91A8-4C833F997097}" dt="2021-10-25T09:25:03.016" v="23"/>
        <pc:sldMkLst>
          <pc:docMk/>
          <pc:sldMk cId="4224320585" sldId="266"/>
        </pc:sldMkLst>
        <pc:spChg chg="add mod">
          <ac:chgData name="Irmal, Mai" userId="204a43fa-abbf-457e-be01-f8cbfd2bb350" providerId="ADAL" clId="{EF586922-ABAF-4530-91A8-4C833F997097}" dt="2021-10-25T09:25:03.016" v="23"/>
          <ac:spMkLst>
            <pc:docMk/>
            <pc:sldMk cId="4224320585" sldId="266"/>
            <ac:spMk id="24" creationId="{B34C72FF-169A-48EE-8DC7-C23C1705FCDF}"/>
          </ac:spMkLst>
        </pc:spChg>
      </pc:sldChg>
      <pc:sldChg chg="addSp modSp">
        <pc:chgData name="Irmal, Mai" userId="204a43fa-abbf-457e-be01-f8cbfd2bb350" providerId="ADAL" clId="{EF586922-ABAF-4530-91A8-4C833F997097}" dt="2021-10-25T09:25:04.801" v="24"/>
        <pc:sldMkLst>
          <pc:docMk/>
          <pc:sldMk cId="103482084" sldId="267"/>
        </pc:sldMkLst>
        <pc:spChg chg="add mod">
          <ac:chgData name="Irmal, Mai" userId="204a43fa-abbf-457e-be01-f8cbfd2bb350" providerId="ADAL" clId="{EF586922-ABAF-4530-91A8-4C833F997097}" dt="2021-10-25T09:25:04.801" v="24"/>
          <ac:spMkLst>
            <pc:docMk/>
            <pc:sldMk cId="103482084" sldId="267"/>
            <ac:spMk id="24" creationId="{18165F54-0CDF-4BA2-9FBC-31A60145ED15}"/>
          </ac:spMkLst>
        </pc:spChg>
      </pc:sldChg>
      <pc:sldChg chg="addSp modSp">
        <pc:chgData name="Irmal, Mai" userId="204a43fa-abbf-457e-be01-f8cbfd2bb350" providerId="ADAL" clId="{EF586922-ABAF-4530-91A8-4C833F997097}" dt="2021-10-25T09:25:06.610" v="25"/>
        <pc:sldMkLst>
          <pc:docMk/>
          <pc:sldMk cId="4043332331" sldId="268"/>
        </pc:sldMkLst>
        <pc:spChg chg="add mod">
          <ac:chgData name="Irmal, Mai" userId="204a43fa-abbf-457e-be01-f8cbfd2bb350" providerId="ADAL" clId="{EF586922-ABAF-4530-91A8-4C833F997097}" dt="2021-10-25T09:25:06.610" v="25"/>
          <ac:spMkLst>
            <pc:docMk/>
            <pc:sldMk cId="4043332331" sldId="268"/>
            <ac:spMk id="26" creationId="{3A77FD2A-F24C-458F-A6D6-E8C04245EC6F}"/>
          </ac:spMkLst>
        </pc:spChg>
      </pc:sldChg>
      <pc:sldChg chg="addSp modSp">
        <pc:chgData name="Irmal, Mai" userId="204a43fa-abbf-457e-be01-f8cbfd2bb350" providerId="ADAL" clId="{EF586922-ABAF-4530-91A8-4C833F997097}" dt="2021-10-25T09:25:10.030" v="27"/>
        <pc:sldMkLst>
          <pc:docMk/>
          <pc:sldMk cId="2495218769" sldId="269"/>
        </pc:sldMkLst>
        <pc:spChg chg="add mod">
          <ac:chgData name="Irmal, Mai" userId="204a43fa-abbf-457e-be01-f8cbfd2bb350" providerId="ADAL" clId="{EF586922-ABAF-4530-91A8-4C833F997097}" dt="2021-10-25T09:25:10.030" v="27"/>
          <ac:spMkLst>
            <pc:docMk/>
            <pc:sldMk cId="2495218769" sldId="269"/>
            <ac:spMk id="9" creationId="{C4EF535D-A40A-41FE-96A6-73B4CD71E5A1}"/>
          </ac:spMkLst>
        </pc:spChg>
      </pc:sldChg>
      <pc:sldChg chg="addSp modSp">
        <pc:chgData name="Irmal, Mai" userId="204a43fa-abbf-457e-be01-f8cbfd2bb350" providerId="ADAL" clId="{EF586922-ABAF-4530-91A8-4C833F997097}" dt="2021-10-25T09:24:55.526" v="19"/>
        <pc:sldMkLst>
          <pc:docMk/>
          <pc:sldMk cId="0" sldId="276"/>
        </pc:sldMkLst>
        <pc:spChg chg="add mod">
          <ac:chgData name="Irmal, Mai" userId="204a43fa-abbf-457e-be01-f8cbfd2bb350" providerId="ADAL" clId="{EF586922-ABAF-4530-91A8-4C833F997097}" dt="2021-10-25T09:24:55.526" v="19"/>
          <ac:spMkLst>
            <pc:docMk/>
            <pc:sldMk cId="0" sldId="276"/>
            <ac:spMk id="25" creationId="{2C3F6460-5659-481B-B919-5B70F351A8CD}"/>
          </ac:spMkLst>
        </pc:spChg>
      </pc:sldChg>
      <pc:sldChg chg="addSp modSp">
        <pc:chgData name="Irmal, Mai" userId="204a43fa-abbf-457e-be01-f8cbfd2bb350" providerId="ADAL" clId="{EF586922-ABAF-4530-91A8-4C833F997097}" dt="2021-10-25T09:23:22.181" v="5"/>
        <pc:sldMkLst>
          <pc:docMk/>
          <pc:sldMk cId="123710192" sldId="299"/>
        </pc:sldMkLst>
        <pc:spChg chg="add mod">
          <ac:chgData name="Irmal, Mai" userId="204a43fa-abbf-457e-be01-f8cbfd2bb350" providerId="ADAL" clId="{EF586922-ABAF-4530-91A8-4C833F997097}" dt="2021-10-25T09:23:22.181" v="5"/>
          <ac:spMkLst>
            <pc:docMk/>
            <pc:sldMk cId="123710192" sldId="299"/>
            <ac:spMk id="10" creationId="{FFCF1015-B799-443F-ADE3-A7BA98017B65}"/>
          </ac:spMkLst>
        </pc:spChg>
      </pc:sldChg>
      <pc:sldChg chg="addSp modSp">
        <pc:chgData name="Irmal, Mai" userId="204a43fa-abbf-457e-be01-f8cbfd2bb350" providerId="ADAL" clId="{EF586922-ABAF-4530-91A8-4C833F997097}" dt="2021-10-25T09:23:41.382" v="7"/>
        <pc:sldMkLst>
          <pc:docMk/>
          <pc:sldMk cId="2386772614" sldId="300"/>
        </pc:sldMkLst>
        <pc:spChg chg="add mod">
          <ac:chgData name="Irmal, Mai" userId="204a43fa-abbf-457e-be01-f8cbfd2bb350" providerId="ADAL" clId="{EF586922-ABAF-4530-91A8-4C833F997097}" dt="2021-10-25T09:23:41.382" v="7"/>
          <ac:spMkLst>
            <pc:docMk/>
            <pc:sldMk cId="2386772614" sldId="300"/>
            <ac:spMk id="8" creationId="{BB31D7AB-5C0B-42D5-A582-2C6D0633AA64}"/>
          </ac:spMkLst>
        </pc:spChg>
      </pc:sldChg>
      <pc:sldChg chg="addSp modSp">
        <pc:chgData name="Irmal, Mai" userId="204a43fa-abbf-457e-be01-f8cbfd2bb350" providerId="ADAL" clId="{EF586922-ABAF-4530-91A8-4C833F997097}" dt="2021-10-25T09:24:57.428" v="20"/>
        <pc:sldMkLst>
          <pc:docMk/>
          <pc:sldMk cId="3851393306" sldId="303"/>
        </pc:sldMkLst>
        <pc:spChg chg="add mod">
          <ac:chgData name="Irmal, Mai" userId="204a43fa-abbf-457e-be01-f8cbfd2bb350" providerId="ADAL" clId="{EF586922-ABAF-4530-91A8-4C833F997097}" dt="2021-10-25T09:24:57.428" v="20"/>
          <ac:spMkLst>
            <pc:docMk/>
            <pc:sldMk cId="3851393306" sldId="303"/>
            <ac:spMk id="15" creationId="{2D8B30AA-CBAC-40B1-9A06-B434350B965D}"/>
          </ac:spMkLst>
        </pc:spChg>
      </pc:sldChg>
      <pc:sldChg chg="addSp modSp">
        <pc:chgData name="Irmal, Mai" userId="204a43fa-abbf-457e-be01-f8cbfd2bb350" providerId="ADAL" clId="{EF586922-ABAF-4530-91A8-4C833F997097}" dt="2021-10-25T09:25:08.143" v="26"/>
        <pc:sldMkLst>
          <pc:docMk/>
          <pc:sldMk cId="1452705354" sldId="304"/>
        </pc:sldMkLst>
        <pc:spChg chg="add mod">
          <ac:chgData name="Irmal, Mai" userId="204a43fa-abbf-457e-be01-f8cbfd2bb350" providerId="ADAL" clId="{EF586922-ABAF-4530-91A8-4C833F997097}" dt="2021-10-25T09:25:08.143" v="26"/>
          <ac:spMkLst>
            <pc:docMk/>
            <pc:sldMk cId="1452705354" sldId="304"/>
            <ac:spMk id="9" creationId="{05037DE4-1E96-4CBE-8E9D-5E53054FA7A6}"/>
          </ac:spMkLst>
        </pc:spChg>
      </pc:sldChg>
      <pc:sldChg chg="addSp delSp modSp mod">
        <pc:chgData name="Irmal, Mai" userId="204a43fa-abbf-457e-be01-f8cbfd2bb350" providerId="ADAL" clId="{EF586922-ABAF-4530-91A8-4C833F997097}" dt="2021-10-25T09:23:09.679" v="3"/>
        <pc:sldMkLst>
          <pc:docMk/>
          <pc:sldMk cId="0" sldId="305"/>
        </pc:sldMkLst>
        <pc:spChg chg="add del">
          <ac:chgData name="Irmal, Mai" userId="204a43fa-abbf-457e-be01-f8cbfd2bb350" providerId="ADAL" clId="{EF586922-ABAF-4530-91A8-4C833F997097}" dt="2021-10-25T09:22:41.876" v="1" actId="22"/>
          <ac:spMkLst>
            <pc:docMk/>
            <pc:sldMk cId="0" sldId="305"/>
            <ac:spMk id="8" creationId="{AE689EBD-A303-49AA-B941-3B10474BBADD}"/>
          </ac:spMkLst>
        </pc:spChg>
        <pc:spChg chg="add mod">
          <ac:chgData name="Irmal, Mai" userId="204a43fa-abbf-457e-be01-f8cbfd2bb350" providerId="ADAL" clId="{EF586922-ABAF-4530-91A8-4C833F997097}" dt="2021-10-25T09:22:49.967" v="2"/>
          <ac:spMkLst>
            <pc:docMk/>
            <pc:sldMk cId="0" sldId="305"/>
            <ac:spMk id="9" creationId="{9B17F8BB-9FF9-4106-B467-C5FB0425E261}"/>
          </ac:spMkLst>
        </pc:spChg>
        <pc:spChg chg="add mod">
          <ac:chgData name="Irmal, Mai" userId="204a43fa-abbf-457e-be01-f8cbfd2bb350" providerId="ADAL" clId="{EF586922-ABAF-4530-91A8-4C833F997097}" dt="2021-10-25T09:23:09.679" v="3"/>
          <ac:spMkLst>
            <pc:docMk/>
            <pc:sldMk cId="0" sldId="305"/>
            <ac:spMk id="10" creationId="{78320348-A883-4A83-B8F7-3826E32109EC}"/>
          </ac:spMkLst>
        </pc:spChg>
      </pc:sldChg>
      <pc:sldChg chg="addSp modSp mod">
        <pc:chgData name="Irmal, Mai" userId="204a43fa-abbf-457e-be01-f8cbfd2bb350" providerId="ADAL" clId="{EF586922-ABAF-4530-91A8-4C833F997097}" dt="2021-10-25T09:24:18.072" v="16" actId="1035"/>
        <pc:sldMkLst>
          <pc:docMk/>
          <pc:sldMk cId="3356682364" sldId="308"/>
        </pc:sldMkLst>
        <pc:spChg chg="add mod">
          <ac:chgData name="Irmal, Mai" userId="204a43fa-abbf-457e-be01-f8cbfd2bb350" providerId="ADAL" clId="{EF586922-ABAF-4530-91A8-4C833F997097}" dt="2021-10-25T09:24:18.072" v="16" actId="1035"/>
          <ac:spMkLst>
            <pc:docMk/>
            <pc:sldMk cId="3356682364" sldId="308"/>
            <ac:spMk id="20" creationId="{85D4E166-FB17-4564-8A92-EC58A955BE9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5818385197921"/>
          <c:y val="4.6192251903407144E-2"/>
          <c:w val="0.81587336140962552"/>
          <c:h val="0.72313740950533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Under-treatment</c:v>
                </c:pt>
              </c:strCache>
            </c:strRef>
          </c:tx>
          <c:spPr>
            <a:solidFill>
              <a:srgbClr val="FF8B8B"/>
            </a:solidFill>
            <a:ln w="31750">
              <a:solidFill>
                <a:schemeClr val="accent2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Eos &lt; 100 </c:v>
                </c:pt>
                <c:pt idx="1">
                  <c:v>Eos 100-300</c:v>
                </c:pt>
                <c:pt idx="2">
                  <c:v>Eos &gt; 300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38.700000000000003</c:v>
                </c:pt>
                <c:pt idx="1">
                  <c:v>75.400000000000006</c:v>
                </c:pt>
                <c:pt idx="2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1-4ACF-B90C-44A16697EA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Appropriate treatment</c:v>
                </c:pt>
              </c:strCache>
            </c:strRef>
          </c:tx>
          <c:spPr>
            <a:pattFill prst="pct50">
              <a:fgClr>
                <a:srgbClr val="00B050"/>
              </a:fgClr>
              <a:bgClr>
                <a:schemeClr val="bg1"/>
              </a:bgClr>
            </a:pattFill>
            <a:ln w="38100">
              <a:solidFill>
                <a:srgbClr val="00B05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Eos &lt; 100 </c:v>
                </c:pt>
                <c:pt idx="1">
                  <c:v>Eos 100-300</c:v>
                </c:pt>
                <c:pt idx="2">
                  <c:v>Eos &gt; 300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24.6</c:v>
                </c:pt>
                <c:pt idx="2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1-4ACF-B90C-44A16697EA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Over-treatment</c:v>
                </c:pt>
              </c:strCache>
            </c:strRef>
          </c:tx>
          <c:spPr>
            <a:pattFill prst="wdUpDiag">
              <a:fgClr>
                <a:srgbClr val="F6BB5C"/>
              </a:fgClr>
              <a:bgClr>
                <a:schemeClr val="bg1"/>
              </a:bgClr>
            </a:pattFill>
            <a:ln w="38100">
              <a:solidFill>
                <a:srgbClr val="F6BB5C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Eos &lt; 100 </c:v>
                </c:pt>
                <c:pt idx="1">
                  <c:v>Eos 100-300</c:v>
                </c:pt>
                <c:pt idx="2">
                  <c:v>Eos &gt; 300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61.3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91-4ACF-B90C-44A16697E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8578000"/>
        <c:axId val="1368584240"/>
      </c:barChart>
      <c:catAx>
        <c:axId val="1368578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SG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584240"/>
        <c:crosses val="autoZero"/>
        <c:auto val="1"/>
        <c:lblAlgn val="ctr"/>
        <c:lblOffset val="100"/>
        <c:noMultiLvlLbl val="0"/>
      </c:catAx>
      <c:valAx>
        <c:axId val="136858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  <a:r>
                  <a:rPr lang="en-US" baseline="0"/>
                  <a:t> of patients</a:t>
                </a:r>
                <a:endParaRPr lang="en-SG"/>
              </a:p>
            </c:rich>
          </c:tx>
          <c:layout>
            <c:manualLayout>
              <c:xMode val="edge"/>
              <c:yMode val="edge"/>
              <c:x val="1.1261256268507365E-2"/>
              <c:y val="0.23549768727471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857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400894959523763E-2"/>
          <c:y val="0.90116366196820785"/>
          <c:w val="0.97319798840267924"/>
          <c:h val="9.8836338031792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4390344595127"/>
          <c:y val="4.3920515704987909E-2"/>
          <c:w val="0.81914232050059899"/>
          <c:h val="0.72931821686257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Under-treatment</c:v>
                </c:pt>
              </c:strCache>
            </c:strRef>
          </c:tx>
          <c:spPr>
            <a:solidFill>
              <a:srgbClr val="FF8B8B"/>
            </a:solidFill>
            <a:ln w="38100">
              <a:solidFill>
                <a:schemeClr val="accent2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Eos &lt; 100</c:v>
                </c:pt>
                <c:pt idx="1">
                  <c:v>Eos 100-300</c:v>
                </c:pt>
                <c:pt idx="2">
                  <c:v>Eos &gt; 300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28.1</c:v>
                </c:pt>
                <c:pt idx="1">
                  <c:v>61.3</c:v>
                </c:pt>
                <c:pt idx="2">
                  <c:v>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2-4986-9C0A-EE43AF9F87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Appropriate treatment</c:v>
                </c:pt>
              </c:strCache>
            </c:strRef>
          </c:tx>
          <c:spPr>
            <a:pattFill prst="pct50">
              <a:fgClr>
                <a:srgbClr val="00B050"/>
              </a:fgClr>
              <a:bgClr>
                <a:schemeClr val="bg1"/>
              </a:bgClr>
            </a:pattFill>
            <a:ln w="38100">
              <a:solidFill>
                <a:srgbClr val="00B050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Eos &lt; 100</c:v>
                </c:pt>
                <c:pt idx="1">
                  <c:v>Eos 100-300</c:v>
                </c:pt>
                <c:pt idx="2">
                  <c:v>Eos &gt; 300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38.700000000000003</c:v>
                </c:pt>
                <c:pt idx="2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82-4986-9C0A-EE43AF9F87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Over-treatment</c:v>
                </c:pt>
              </c:strCache>
            </c:strRef>
          </c:tx>
          <c:spPr>
            <a:pattFill prst="wdUpDiag">
              <a:fgClr>
                <a:srgbClr val="F6BB5C"/>
              </a:fgClr>
              <a:bgClr>
                <a:schemeClr val="bg1"/>
              </a:bgClr>
            </a:pattFill>
            <a:ln w="38100">
              <a:solidFill>
                <a:srgbClr val="F6BB5C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Eos &lt; 100</c:v>
                </c:pt>
                <c:pt idx="1">
                  <c:v>Eos 100-300</c:v>
                </c:pt>
                <c:pt idx="2">
                  <c:v>Eos &gt; 300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71.900000000000006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82-4986-9C0A-EE43AF9F8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8376768"/>
        <c:axId val="1498365120"/>
      </c:barChart>
      <c:catAx>
        <c:axId val="149837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365120"/>
        <c:crosses val="autoZero"/>
        <c:auto val="1"/>
        <c:lblAlgn val="ctr"/>
        <c:lblOffset val="100"/>
        <c:noMultiLvlLbl val="0"/>
      </c:catAx>
      <c:valAx>
        <c:axId val="149836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of patients</a:t>
                </a:r>
                <a:endParaRPr lang="en-SG" dirty="0"/>
              </a:p>
            </c:rich>
          </c:tx>
          <c:layout>
            <c:manualLayout>
              <c:xMode val="edge"/>
              <c:yMode val="edge"/>
              <c:x val="1.106132546905028E-2"/>
              <c:y val="0.25852812776006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37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346708101637032E-2"/>
          <c:y val="0.91351565082716479"/>
          <c:w val="0.9304186014913628"/>
          <c:h val="8.648434917283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CEC1C-3210-445F-AB10-B7CBD55EE333}" type="doc">
      <dgm:prSet loTypeId="urn:microsoft.com/office/officeart/2005/8/layout/hProcess11" loCatId="process" qsTypeId="urn:microsoft.com/office/officeart/2005/8/quickstyle/simple3" qsCatId="simple" csTypeId="urn:microsoft.com/office/officeart/2005/8/colors/accent1_4" csCatId="accent1" phldr="1"/>
      <dgm:spPr/>
    </dgm:pt>
    <dgm:pt modelId="{F441F4FB-FE68-4CDC-938F-1632DCEF0C56}">
      <dgm:prSet phldrT="[Text]"/>
      <dgm:spPr/>
      <dgm:t>
        <a:bodyPr/>
        <a:lstStyle/>
        <a:p>
          <a:r>
            <a:rPr lang="en-US"/>
            <a:t>Initial visit</a:t>
          </a:r>
        </a:p>
      </dgm:t>
    </dgm:pt>
    <dgm:pt modelId="{D5A9133A-F84D-4E8E-8DC8-A716F8765F28}" type="parTrans" cxnId="{656FA39C-85DD-4505-AC42-A54D949EE8FE}">
      <dgm:prSet/>
      <dgm:spPr/>
      <dgm:t>
        <a:bodyPr/>
        <a:lstStyle/>
        <a:p>
          <a:endParaRPr lang="en-US"/>
        </a:p>
      </dgm:t>
    </dgm:pt>
    <dgm:pt modelId="{0B09C5C0-F87D-4AD5-8A53-6D7017154A6D}" type="sibTrans" cxnId="{656FA39C-85DD-4505-AC42-A54D949EE8FE}">
      <dgm:prSet/>
      <dgm:spPr/>
      <dgm:t>
        <a:bodyPr/>
        <a:lstStyle/>
        <a:p>
          <a:endParaRPr lang="en-US"/>
        </a:p>
      </dgm:t>
    </dgm:pt>
    <dgm:pt modelId="{A59F2476-6A85-480E-AD1D-A93E7434ACA0}">
      <dgm:prSet phldrT="[Text]"/>
      <dgm:spPr/>
      <dgm:t>
        <a:bodyPr/>
        <a:lstStyle/>
        <a:p>
          <a:r>
            <a:rPr lang="en-US">
              <a:latin typeface="Arial"/>
            </a:rPr>
            <a:t>Follow-up</a:t>
          </a:r>
          <a:endParaRPr lang="en-US"/>
        </a:p>
      </dgm:t>
    </dgm:pt>
    <dgm:pt modelId="{320ED339-3C84-4417-8744-6CC5EFC413B2}" type="parTrans" cxnId="{ADC48B02-0892-421E-8D65-89664D7A1F4F}">
      <dgm:prSet/>
      <dgm:spPr/>
      <dgm:t>
        <a:bodyPr/>
        <a:lstStyle/>
        <a:p>
          <a:endParaRPr lang="en-US"/>
        </a:p>
      </dgm:t>
    </dgm:pt>
    <dgm:pt modelId="{1067A160-78F2-4908-AA6E-2F70903A33BF}" type="sibTrans" cxnId="{ADC48B02-0892-421E-8D65-89664D7A1F4F}">
      <dgm:prSet/>
      <dgm:spPr/>
      <dgm:t>
        <a:bodyPr/>
        <a:lstStyle/>
        <a:p>
          <a:endParaRPr lang="en-US"/>
        </a:p>
      </dgm:t>
    </dgm:pt>
    <dgm:pt modelId="{151E4D8B-83D0-4376-AD5E-3B49826AFFC3}">
      <dgm:prSet phldrT="[Text]"/>
      <dgm:spPr/>
      <dgm:t>
        <a:bodyPr/>
        <a:lstStyle/>
        <a:p>
          <a:r>
            <a:rPr lang="en-US">
              <a:latin typeface="Arial"/>
            </a:rPr>
            <a:t>Follow-up</a:t>
          </a:r>
          <a:endParaRPr lang="en-US"/>
        </a:p>
      </dgm:t>
    </dgm:pt>
    <dgm:pt modelId="{05054659-002E-49DE-8D09-71915F0F1C9E}" type="parTrans" cxnId="{873E1D60-04A3-4F0B-8807-AC9072E276CC}">
      <dgm:prSet/>
      <dgm:spPr/>
      <dgm:t>
        <a:bodyPr/>
        <a:lstStyle/>
        <a:p>
          <a:endParaRPr lang="en-US"/>
        </a:p>
      </dgm:t>
    </dgm:pt>
    <dgm:pt modelId="{BF71F2DF-409F-4596-B119-8B081F8D7191}" type="sibTrans" cxnId="{873E1D60-04A3-4F0B-8807-AC9072E276CC}">
      <dgm:prSet/>
      <dgm:spPr/>
      <dgm:t>
        <a:bodyPr/>
        <a:lstStyle/>
        <a:p>
          <a:endParaRPr lang="en-US"/>
        </a:p>
      </dgm:t>
    </dgm:pt>
    <dgm:pt modelId="{B296A5DB-99D1-4788-9E49-39471BA262B8}" type="pres">
      <dgm:prSet presAssocID="{C75CEC1C-3210-445F-AB10-B7CBD55EE333}" presName="Name0" presStyleCnt="0">
        <dgm:presLayoutVars>
          <dgm:dir/>
          <dgm:resizeHandles val="exact"/>
        </dgm:presLayoutVars>
      </dgm:prSet>
      <dgm:spPr/>
    </dgm:pt>
    <dgm:pt modelId="{4DFCDBE6-272F-4457-8047-5F6C1197B079}" type="pres">
      <dgm:prSet presAssocID="{C75CEC1C-3210-445F-AB10-B7CBD55EE333}" presName="arrow" presStyleLbl="bgShp" presStyleIdx="0" presStyleCnt="1"/>
      <dgm:spPr/>
    </dgm:pt>
    <dgm:pt modelId="{C8CC0229-D7DC-4CC5-83B6-F154C32F5209}" type="pres">
      <dgm:prSet presAssocID="{C75CEC1C-3210-445F-AB10-B7CBD55EE333}" presName="points" presStyleCnt="0"/>
      <dgm:spPr/>
    </dgm:pt>
    <dgm:pt modelId="{D601C54B-EB42-49F6-A72C-76AAE1E43779}" type="pres">
      <dgm:prSet presAssocID="{F441F4FB-FE68-4CDC-938F-1632DCEF0C56}" presName="compositeA" presStyleCnt="0"/>
      <dgm:spPr/>
    </dgm:pt>
    <dgm:pt modelId="{20E98360-16BB-483F-998B-D9EA2015C821}" type="pres">
      <dgm:prSet presAssocID="{F441F4FB-FE68-4CDC-938F-1632DCEF0C56}" presName="textA" presStyleLbl="revTx" presStyleIdx="0" presStyleCnt="3" custScaleX="38091" custLinFactNeighborX="-29914" custLinFactNeighborY="-3469">
        <dgm:presLayoutVars>
          <dgm:bulletEnabled val="1"/>
        </dgm:presLayoutVars>
      </dgm:prSet>
      <dgm:spPr/>
    </dgm:pt>
    <dgm:pt modelId="{B5CC7E9B-E659-4B97-9EFC-D5EA64C33113}" type="pres">
      <dgm:prSet presAssocID="{F441F4FB-FE68-4CDC-938F-1632DCEF0C56}" presName="circleA" presStyleLbl="node1" presStyleIdx="0" presStyleCnt="3" custLinFactX="-322545" custLinFactNeighborX="-400000"/>
      <dgm:spPr/>
    </dgm:pt>
    <dgm:pt modelId="{58E7BF97-E050-446A-B483-86680B5C5823}" type="pres">
      <dgm:prSet presAssocID="{F441F4FB-FE68-4CDC-938F-1632DCEF0C56}" presName="spaceA" presStyleCnt="0"/>
      <dgm:spPr/>
    </dgm:pt>
    <dgm:pt modelId="{DA58DC79-12F7-43D7-B3BB-8AA5309D31E7}" type="pres">
      <dgm:prSet presAssocID="{0B09C5C0-F87D-4AD5-8A53-6D7017154A6D}" presName="space" presStyleCnt="0"/>
      <dgm:spPr/>
    </dgm:pt>
    <dgm:pt modelId="{3D318558-32B7-4FC5-8519-B39C257CCA39}" type="pres">
      <dgm:prSet presAssocID="{A59F2476-6A85-480E-AD1D-A93E7434ACA0}" presName="compositeB" presStyleCnt="0"/>
      <dgm:spPr/>
    </dgm:pt>
    <dgm:pt modelId="{F8869434-EBF7-4738-9658-9CBA89433DEE}" type="pres">
      <dgm:prSet presAssocID="{A59F2476-6A85-480E-AD1D-A93E7434ACA0}" presName="textB" presStyleLbl="revTx" presStyleIdx="1" presStyleCnt="3" custLinFactNeighborX="-76322" custLinFactNeighborY="-1946">
        <dgm:presLayoutVars>
          <dgm:bulletEnabled val="1"/>
        </dgm:presLayoutVars>
      </dgm:prSet>
      <dgm:spPr/>
    </dgm:pt>
    <dgm:pt modelId="{B4A7624B-9B78-4B90-A946-7E71EA244551}" type="pres">
      <dgm:prSet presAssocID="{A59F2476-6A85-480E-AD1D-A93E7434ACA0}" presName="circleB" presStyleLbl="node1" presStyleIdx="1" presStyleCnt="3" custLinFactX="100000" custLinFactNeighborX="138296"/>
      <dgm:spPr>
        <a:solidFill>
          <a:schemeClr val="accent6"/>
        </a:solidFill>
      </dgm:spPr>
    </dgm:pt>
    <dgm:pt modelId="{E28D7512-CBE3-49EE-998A-2E98CE55A359}" type="pres">
      <dgm:prSet presAssocID="{A59F2476-6A85-480E-AD1D-A93E7434ACA0}" presName="spaceB" presStyleCnt="0"/>
      <dgm:spPr/>
    </dgm:pt>
    <dgm:pt modelId="{0AD23454-3136-407A-928B-4C15384D5980}" type="pres">
      <dgm:prSet presAssocID="{1067A160-78F2-4908-AA6E-2F70903A33BF}" presName="space" presStyleCnt="0"/>
      <dgm:spPr/>
    </dgm:pt>
    <dgm:pt modelId="{626BE42D-5151-46F1-9C86-9801A7C6E8B2}" type="pres">
      <dgm:prSet presAssocID="{151E4D8B-83D0-4376-AD5E-3B49826AFFC3}" presName="compositeA" presStyleCnt="0"/>
      <dgm:spPr/>
    </dgm:pt>
    <dgm:pt modelId="{B8BBC71F-E3CB-4065-BDE7-BDEB5926351C}" type="pres">
      <dgm:prSet presAssocID="{151E4D8B-83D0-4376-AD5E-3B49826AFFC3}" presName="textA" presStyleLbl="revTx" presStyleIdx="2" presStyleCnt="3" custLinFactY="25634" custLinFactNeighborX="-1365" custLinFactNeighborY="100000">
        <dgm:presLayoutVars>
          <dgm:bulletEnabled val="1"/>
        </dgm:presLayoutVars>
      </dgm:prSet>
      <dgm:spPr/>
    </dgm:pt>
    <dgm:pt modelId="{A3850D77-6700-4BE2-A10D-CDE790FBC83A}" type="pres">
      <dgm:prSet presAssocID="{151E4D8B-83D0-4376-AD5E-3B49826AFFC3}" presName="circleA" presStyleLbl="node1" presStyleIdx="2" presStyleCnt="3"/>
      <dgm:spPr>
        <a:solidFill>
          <a:schemeClr val="accent6"/>
        </a:solidFill>
      </dgm:spPr>
    </dgm:pt>
    <dgm:pt modelId="{5AE8237F-B4A1-435A-B5EF-FE0B69452BF3}" type="pres">
      <dgm:prSet presAssocID="{151E4D8B-83D0-4376-AD5E-3B49826AFFC3}" presName="spaceA" presStyleCnt="0"/>
      <dgm:spPr/>
    </dgm:pt>
  </dgm:ptLst>
  <dgm:cxnLst>
    <dgm:cxn modelId="{ADC48B02-0892-421E-8D65-89664D7A1F4F}" srcId="{C75CEC1C-3210-445F-AB10-B7CBD55EE333}" destId="{A59F2476-6A85-480E-AD1D-A93E7434ACA0}" srcOrd="1" destOrd="0" parTransId="{320ED339-3C84-4417-8744-6CC5EFC413B2}" sibTransId="{1067A160-78F2-4908-AA6E-2F70903A33BF}"/>
    <dgm:cxn modelId="{804DAC35-AF44-4281-8CD3-529CFA1F2DBA}" type="presOf" srcId="{C75CEC1C-3210-445F-AB10-B7CBD55EE333}" destId="{B296A5DB-99D1-4788-9E49-39471BA262B8}" srcOrd="0" destOrd="0" presId="urn:microsoft.com/office/officeart/2005/8/layout/hProcess11"/>
    <dgm:cxn modelId="{873E1D60-04A3-4F0B-8807-AC9072E276CC}" srcId="{C75CEC1C-3210-445F-AB10-B7CBD55EE333}" destId="{151E4D8B-83D0-4376-AD5E-3B49826AFFC3}" srcOrd="2" destOrd="0" parTransId="{05054659-002E-49DE-8D09-71915F0F1C9E}" sibTransId="{BF71F2DF-409F-4596-B119-8B081F8D7191}"/>
    <dgm:cxn modelId="{F3F44B70-1A9A-4AFE-8C23-D2CE66E1BD21}" type="presOf" srcId="{A59F2476-6A85-480E-AD1D-A93E7434ACA0}" destId="{F8869434-EBF7-4738-9658-9CBA89433DEE}" srcOrd="0" destOrd="0" presId="urn:microsoft.com/office/officeart/2005/8/layout/hProcess11"/>
    <dgm:cxn modelId="{D2C55751-D207-44DF-A47C-0D983714D681}" type="presOf" srcId="{F441F4FB-FE68-4CDC-938F-1632DCEF0C56}" destId="{20E98360-16BB-483F-998B-D9EA2015C821}" srcOrd="0" destOrd="0" presId="urn:microsoft.com/office/officeart/2005/8/layout/hProcess11"/>
    <dgm:cxn modelId="{FB07E17C-1034-451E-98A1-E8BA1CDECD54}" type="presOf" srcId="{151E4D8B-83D0-4376-AD5E-3B49826AFFC3}" destId="{B8BBC71F-E3CB-4065-BDE7-BDEB5926351C}" srcOrd="0" destOrd="0" presId="urn:microsoft.com/office/officeart/2005/8/layout/hProcess11"/>
    <dgm:cxn modelId="{656FA39C-85DD-4505-AC42-A54D949EE8FE}" srcId="{C75CEC1C-3210-445F-AB10-B7CBD55EE333}" destId="{F441F4FB-FE68-4CDC-938F-1632DCEF0C56}" srcOrd="0" destOrd="0" parTransId="{D5A9133A-F84D-4E8E-8DC8-A716F8765F28}" sibTransId="{0B09C5C0-F87D-4AD5-8A53-6D7017154A6D}"/>
    <dgm:cxn modelId="{EA4C878E-E898-4D9B-B2A5-CDFE0F72B40E}" type="presParOf" srcId="{B296A5DB-99D1-4788-9E49-39471BA262B8}" destId="{4DFCDBE6-272F-4457-8047-5F6C1197B079}" srcOrd="0" destOrd="0" presId="urn:microsoft.com/office/officeart/2005/8/layout/hProcess11"/>
    <dgm:cxn modelId="{40E3F2F9-BD61-4A59-8F46-152510E1B55E}" type="presParOf" srcId="{B296A5DB-99D1-4788-9E49-39471BA262B8}" destId="{C8CC0229-D7DC-4CC5-83B6-F154C32F5209}" srcOrd="1" destOrd="0" presId="urn:microsoft.com/office/officeart/2005/8/layout/hProcess11"/>
    <dgm:cxn modelId="{D55F446A-7AD2-4504-840A-D459AB583186}" type="presParOf" srcId="{C8CC0229-D7DC-4CC5-83B6-F154C32F5209}" destId="{D601C54B-EB42-49F6-A72C-76AAE1E43779}" srcOrd="0" destOrd="0" presId="urn:microsoft.com/office/officeart/2005/8/layout/hProcess11"/>
    <dgm:cxn modelId="{EDD5D2CA-9807-4E07-8975-2316CDFF2433}" type="presParOf" srcId="{D601C54B-EB42-49F6-A72C-76AAE1E43779}" destId="{20E98360-16BB-483F-998B-D9EA2015C821}" srcOrd="0" destOrd="0" presId="urn:microsoft.com/office/officeart/2005/8/layout/hProcess11"/>
    <dgm:cxn modelId="{CF0CFD86-C8C6-4F9D-9D56-586A0365B301}" type="presParOf" srcId="{D601C54B-EB42-49F6-A72C-76AAE1E43779}" destId="{B5CC7E9B-E659-4B97-9EFC-D5EA64C33113}" srcOrd="1" destOrd="0" presId="urn:microsoft.com/office/officeart/2005/8/layout/hProcess11"/>
    <dgm:cxn modelId="{31CDFFF7-53BA-40E5-879F-EAB0279DCA51}" type="presParOf" srcId="{D601C54B-EB42-49F6-A72C-76AAE1E43779}" destId="{58E7BF97-E050-446A-B483-86680B5C5823}" srcOrd="2" destOrd="0" presId="urn:microsoft.com/office/officeart/2005/8/layout/hProcess11"/>
    <dgm:cxn modelId="{2098EF8D-8305-4DE9-B82F-F9489D2380F4}" type="presParOf" srcId="{C8CC0229-D7DC-4CC5-83B6-F154C32F5209}" destId="{DA58DC79-12F7-43D7-B3BB-8AA5309D31E7}" srcOrd="1" destOrd="0" presId="urn:microsoft.com/office/officeart/2005/8/layout/hProcess11"/>
    <dgm:cxn modelId="{2D768991-A149-479E-8ABC-F59233B44EF5}" type="presParOf" srcId="{C8CC0229-D7DC-4CC5-83B6-F154C32F5209}" destId="{3D318558-32B7-4FC5-8519-B39C257CCA39}" srcOrd="2" destOrd="0" presId="urn:microsoft.com/office/officeart/2005/8/layout/hProcess11"/>
    <dgm:cxn modelId="{61E003AE-0B01-47FE-9333-7A25DB7FB10C}" type="presParOf" srcId="{3D318558-32B7-4FC5-8519-B39C257CCA39}" destId="{F8869434-EBF7-4738-9658-9CBA89433DEE}" srcOrd="0" destOrd="0" presId="urn:microsoft.com/office/officeart/2005/8/layout/hProcess11"/>
    <dgm:cxn modelId="{CF4E4C8F-33A4-469E-8097-47AF32A84DF8}" type="presParOf" srcId="{3D318558-32B7-4FC5-8519-B39C257CCA39}" destId="{B4A7624B-9B78-4B90-A946-7E71EA244551}" srcOrd="1" destOrd="0" presId="urn:microsoft.com/office/officeart/2005/8/layout/hProcess11"/>
    <dgm:cxn modelId="{E8738FAE-AEC5-4804-8DDE-45F8C04E1724}" type="presParOf" srcId="{3D318558-32B7-4FC5-8519-B39C257CCA39}" destId="{E28D7512-CBE3-49EE-998A-2E98CE55A359}" srcOrd="2" destOrd="0" presId="urn:microsoft.com/office/officeart/2005/8/layout/hProcess11"/>
    <dgm:cxn modelId="{EF2B939B-7778-424A-910E-3C271AF98472}" type="presParOf" srcId="{C8CC0229-D7DC-4CC5-83B6-F154C32F5209}" destId="{0AD23454-3136-407A-928B-4C15384D5980}" srcOrd="3" destOrd="0" presId="urn:microsoft.com/office/officeart/2005/8/layout/hProcess11"/>
    <dgm:cxn modelId="{C62FC84F-FE4F-4F06-B77E-69530C686C6A}" type="presParOf" srcId="{C8CC0229-D7DC-4CC5-83B6-F154C32F5209}" destId="{626BE42D-5151-46F1-9C86-9801A7C6E8B2}" srcOrd="4" destOrd="0" presId="urn:microsoft.com/office/officeart/2005/8/layout/hProcess11"/>
    <dgm:cxn modelId="{10F19AE9-7B96-4764-9B0D-9CCC92B5697C}" type="presParOf" srcId="{626BE42D-5151-46F1-9C86-9801A7C6E8B2}" destId="{B8BBC71F-E3CB-4065-BDE7-BDEB5926351C}" srcOrd="0" destOrd="0" presId="urn:microsoft.com/office/officeart/2005/8/layout/hProcess11"/>
    <dgm:cxn modelId="{8E9BA050-C4A6-4BE2-840D-F50E207264D5}" type="presParOf" srcId="{626BE42D-5151-46F1-9C86-9801A7C6E8B2}" destId="{A3850D77-6700-4BE2-A10D-CDE790FBC83A}" srcOrd="1" destOrd="0" presId="urn:microsoft.com/office/officeart/2005/8/layout/hProcess11"/>
    <dgm:cxn modelId="{3C7A94E8-2475-4F67-9AD9-FD3626F3B744}" type="presParOf" srcId="{626BE42D-5151-46F1-9C86-9801A7C6E8B2}" destId="{5AE8237F-B4A1-435A-B5EF-FE0B69452BF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DBE6-272F-4457-8047-5F6C1197B079}">
      <dsp:nvSpPr>
        <dsp:cNvPr id="0" name=""/>
        <dsp:cNvSpPr/>
      </dsp:nvSpPr>
      <dsp:spPr>
        <a:xfrm>
          <a:off x="0" y="298609"/>
          <a:ext cx="6936432" cy="398146"/>
        </a:xfrm>
        <a:prstGeom prst="notched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E98360-16BB-483F-998B-D9EA2015C821}">
      <dsp:nvSpPr>
        <dsp:cNvPr id="0" name=""/>
        <dsp:cNvSpPr/>
      </dsp:nvSpPr>
      <dsp:spPr>
        <a:xfrm>
          <a:off x="23981" y="0"/>
          <a:ext cx="766328" cy="398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Initial visit</a:t>
          </a:r>
        </a:p>
      </dsp:txBody>
      <dsp:txXfrm>
        <a:off x="23981" y="0"/>
        <a:ext cx="766328" cy="398146"/>
      </dsp:txXfrm>
    </dsp:sp>
    <dsp:sp modelId="{B5CC7E9B-E659-4B97-9EFC-D5EA64C33113}">
      <dsp:nvSpPr>
        <dsp:cNvPr id="0" name=""/>
        <dsp:cNvSpPr/>
      </dsp:nvSpPr>
      <dsp:spPr>
        <a:xfrm>
          <a:off x="240002" y="447914"/>
          <a:ext cx="99536" cy="9953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869434-EBF7-4738-9658-9CBA89433DEE}">
      <dsp:nvSpPr>
        <dsp:cNvPr id="0" name=""/>
        <dsp:cNvSpPr/>
      </dsp:nvSpPr>
      <dsp:spPr>
        <a:xfrm>
          <a:off x="580002" y="589471"/>
          <a:ext cx="2011836" cy="398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</a:rPr>
            <a:t>Follow-up</a:t>
          </a:r>
          <a:endParaRPr lang="en-US" sz="1100" kern="1200"/>
        </a:p>
      </dsp:txBody>
      <dsp:txXfrm>
        <a:off x="580002" y="589471"/>
        <a:ext cx="2011836" cy="398146"/>
      </dsp:txXfrm>
    </dsp:sp>
    <dsp:sp modelId="{B4A7624B-9B78-4B90-A946-7E71EA244551}">
      <dsp:nvSpPr>
        <dsp:cNvPr id="0" name=""/>
        <dsp:cNvSpPr/>
      </dsp:nvSpPr>
      <dsp:spPr>
        <a:xfrm>
          <a:off x="3308817" y="447914"/>
          <a:ext cx="99536" cy="99536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BBC71F-E3CB-4065-BDE7-BDEB5926351C}">
      <dsp:nvSpPr>
        <dsp:cNvPr id="0" name=""/>
        <dsp:cNvSpPr/>
      </dsp:nvSpPr>
      <dsp:spPr>
        <a:xfrm>
          <a:off x="4200442" y="500206"/>
          <a:ext cx="2011836" cy="3981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</a:rPr>
            <a:t>Follow-up</a:t>
          </a:r>
          <a:endParaRPr lang="en-US" sz="1100" kern="1200"/>
        </a:p>
      </dsp:txBody>
      <dsp:txXfrm>
        <a:off x="4200442" y="500206"/>
        <a:ext cx="2011836" cy="398146"/>
      </dsp:txXfrm>
    </dsp:sp>
    <dsp:sp modelId="{A3850D77-6700-4BE2-A10D-CDE790FBC83A}">
      <dsp:nvSpPr>
        <dsp:cNvPr id="0" name=""/>
        <dsp:cNvSpPr/>
      </dsp:nvSpPr>
      <dsp:spPr>
        <a:xfrm>
          <a:off x="5184054" y="447914"/>
          <a:ext cx="99536" cy="99536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2857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SG"/>
              <a:t>Target population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732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90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038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981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c2b101a905_1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</p:txBody>
      </p:sp>
      <p:sp>
        <p:nvSpPr>
          <p:cNvPr id="2128" name="Google Shape;2128;gc2b101a905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5894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18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44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SG" dirty="0"/>
              <a:t>Over- &amp; under-treatment defined as per Supplemental Table S1 &amp; Supplemental Table S2 https://www.ncbi.nlm.nih.gov/pmc/articles/PMC6833455/bin/mmc1.docx </a:t>
            </a:r>
          </a:p>
          <a:p>
            <a:r>
              <a:rPr lang="en-SG" dirty="0"/>
              <a:t>https://doi.org/10.1016/j.eclinm.2019.07.003 </a:t>
            </a:r>
          </a:p>
        </p:txBody>
      </p:sp>
    </p:spTree>
    <p:extLst>
      <p:ext uri="{BB962C8B-B14F-4D97-AF65-F5344CB8AC3E}">
        <p14:creationId xmlns:p14="http://schemas.microsoft.com/office/powerpoint/2010/main" val="344623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97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(*) For more information on the PREVAIL cluster randomised trials, please refer to the PREVAIL press release: https://opri.sg/latest-news/evaluating-the-impact-of-targeted-risk-based-management-in-patients-with-modifiable-high-risk-copd/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b25655d091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Two sets of representatives from the GSC sit in on National Steering Committee meetings, one for each country. </a:t>
            </a:r>
            <a:endParaRPr/>
          </a:p>
        </p:txBody>
      </p:sp>
      <p:sp>
        <p:nvSpPr>
          <p:cNvPr id="1952" name="Google Shape;1952;gb25655d091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"/>
          <p:cNvSpPr>
            <a:spLocks noGrp="1"/>
          </p:cNvSpPr>
          <p:nvPr>
            <p:ph type="body" idx="1"/>
          </p:nvPr>
        </p:nvSpPr>
        <p:spPr>
          <a:xfrm>
            <a:off x="0" y="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35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for sldNum"/>
          <p:cNvSpPr>
            <a:spLocks noGrp="1"/>
          </p:cNvSpPr>
          <p:nvPr>
            <p:ph type="sldNum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0B4874-0844-0957-9FC9-C6ED7ABFFF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for title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70" name="Placeholder for body"/>
          <p:cNvSpPr>
            <a:spLocks noGrp="1"/>
          </p:cNvSpPr>
          <p:nvPr>
            <p:ph type="body" idx="1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/>
            </a:lvl1pPr>
            <a:lvl2pPr>
              <a:spcBef>
                <a:spcPts val="200"/>
              </a:spcBef>
              <a:spcAft>
                <a:spcPts val="0"/>
              </a:spcAft>
              <a:defRPr/>
            </a:lvl2pPr>
            <a:lvl3pPr>
              <a:spcBef>
                <a:spcPts val="200"/>
              </a:spcBef>
              <a:spcAft>
                <a:spcPts val="0"/>
              </a:spcAft>
              <a:defRPr/>
            </a:lvl3pPr>
            <a:lvl4pPr>
              <a:spcBef>
                <a:spcPts val="200"/>
              </a:spcBef>
              <a:spcAft>
                <a:spcPts val="0"/>
              </a:spcAft>
              <a:defRPr/>
            </a:lvl4pPr>
            <a:lvl5pPr>
              <a:spcBef>
                <a:spcPts val="200"/>
              </a:spcBef>
              <a:spcAft>
                <a:spcPts val="0"/>
              </a:spcAft>
              <a:defRPr/>
            </a:lvl5pPr>
            <a:lvl6pPr>
              <a:spcBef>
                <a:spcPts val="200"/>
              </a:spcBef>
              <a:spcAft>
                <a:spcPts val="0"/>
              </a:spcAft>
              <a:defRPr/>
            </a:lvl6pPr>
            <a:lvl7pPr>
              <a:spcBef>
                <a:spcPts val="200"/>
              </a:spcBef>
              <a:spcAft>
                <a:spcPts val="0"/>
              </a:spcAft>
              <a:defRPr/>
            </a:lvl7pPr>
            <a:lvl8pPr>
              <a:spcBef>
                <a:spcPts val="200"/>
              </a:spcBef>
              <a:spcAft>
                <a:spcPts val="0"/>
              </a:spcAft>
              <a:defRPr/>
            </a:lvl8pPr>
            <a:lvl9pPr>
              <a:spcBef>
                <a:spcPts val="2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71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4BB83ADE-A95C-50BC-3DD5-AC5EFD31834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for title"/>
          <p:cNvSpPr>
            <a:spLocks noGrp="1"/>
          </p:cNvSpPr>
          <p:nvPr>
            <p:ph type="title"/>
          </p:nvPr>
        </p:nvSpPr>
        <p:spPr>
          <a:xfrm rot="5400000">
            <a:off x="2366250" y="1085769"/>
            <a:ext cx="2925600" cy="10287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73" name="Placeholder for body"/>
          <p:cNvSpPr>
            <a:spLocks noGrp="1"/>
          </p:cNvSpPr>
          <p:nvPr>
            <p:ph type="body" idx="1"/>
          </p:nvPr>
        </p:nvSpPr>
        <p:spPr>
          <a:xfrm rot="5400000">
            <a:off x="270750" y="95169"/>
            <a:ext cx="2925600" cy="30099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/>
            </a:lvl1pPr>
            <a:lvl2pPr>
              <a:spcBef>
                <a:spcPts val="200"/>
              </a:spcBef>
              <a:spcAft>
                <a:spcPts val="0"/>
              </a:spcAft>
              <a:defRPr/>
            </a:lvl2pPr>
            <a:lvl3pPr>
              <a:spcBef>
                <a:spcPts val="200"/>
              </a:spcBef>
              <a:spcAft>
                <a:spcPts val="0"/>
              </a:spcAft>
              <a:defRPr/>
            </a:lvl3pPr>
            <a:lvl4pPr>
              <a:spcBef>
                <a:spcPts val="200"/>
              </a:spcBef>
              <a:spcAft>
                <a:spcPts val="0"/>
              </a:spcAft>
              <a:defRPr/>
            </a:lvl4pPr>
            <a:lvl5pPr>
              <a:spcBef>
                <a:spcPts val="200"/>
              </a:spcBef>
              <a:spcAft>
                <a:spcPts val="0"/>
              </a:spcAft>
              <a:defRPr/>
            </a:lvl5pPr>
            <a:lvl6pPr>
              <a:spcBef>
                <a:spcPts val="200"/>
              </a:spcBef>
              <a:spcAft>
                <a:spcPts val="0"/>
              </a:spcAft>
              <a:defRPr/>
            </a:lvl6pPr>
            <a:lvl7pPr>
              <a:spcBef>
                <a:spcPts val="200"/>
              </a:spcBef>
              <a:spcAft>
                <a:spcPts val="0"/>
              </a:spcAft>
              <a:defRPr/>
            </a:lvl7pPr>
            <a:lvl8pPr>
              <a:spcBef>
                <a:spcPts val="200"/>
              </a:spcBef>
              <a:spcAft>
                <a:spcPts val="0"/>
              </a:spcAft>
              <a:defRPr/>
            </a:lvl8pPr>
            <a:lvl9pPr>
              <a:spcBef>
                <a:spcPts val="2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74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70379E34-3DDA-C9C9-0133-8BC18E13CA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6491674" y="184029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Placeholder for body"/>
          <p:cNvSpPr>
            <a:spLocks noGrp="1"/>
          </p:cNvSpPr>
          <p:nvPr>
            <p:ph type="body"/>
          </p:nvPr>
        </p:nvSpPr>
        <p:spPr>
          <a:xfrm>
            <a:off x="7283071" y="3481116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77" name="Placeholder for body"/>
          <p:cNvSpPr>
            <a:spLocks noGrp="1"/>
          </p:cNvSpPr>
          <p:nvPr>
            <p:ph type="body" idx="1"/>
          </p:nvPr>
        </p:nvSpPr>
        <p:spPr>
          <a:xfrm>
            <a:off x="7283071" y="3180646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827599" y="184029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Rectangle 78"/>
          <p:cNvSpPr/>
          <p:nvPr/>
        </p:nvSpPr>
        <p:spPr>
          <a:xfrm>
            <a:off x="1163523" y="184029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Rectangle 79"/>
          <p:cNvSpPr/>
          <p:nvPr/>
        </p:nvSpPr>
        <p:spPr>
          <a:xfrm>
            <a:off x="6491674" y="314012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Rectangle 80"/>
          <p:cNvSpPr/>
          <p:nvPr/>
        </p:nvSpPr>
        <p:spPr>
          <a:xfrm>
            <a:off x="3827599" y="314012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Rectangle 81"/>
          <p:cNvSpPr/>
          <p:nvPr/>
        </p:nvSpPr>
        <p:spPr>
          <a:xfrm>
            <a:off x="1163523" y="314012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Rectangle 82"/>
          <p:cNvSpPr/>
          <p:nvPr/>
        </p:nvSpPr>
        <p:spPr>
          <a:xfrm>
            <a:off x="571876" y="229540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Rectangle 83"/>
          <p:cNvSpPr/>
          <p:nvPr/>
        </p:nvSpPr>
        <p:spPr>
          <a:xfrm>
            <a:off x="3827599" y="4312363"/>
            <a:ext cx="665400" cy="666600"/>
          </a:xfrm>
          <a:prstGeom prst="rect">
            <a:avLst/>
          </a:prstGeom>
          <a:noFill/>
        </p:spPr>
        <p:txBody>
          <a:bodyPr lIns="68575" tIns="34275" rIns="68575" bIns="34275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Placeholder for body"/>
          <p:cNvSpPr>
            <a:spLocks noGrp="1"/>
          </p:cNvSpPr>
          <p:nvPr>
            <p:ph type="body" idx="2"/>
          </p:nvPr>
        </p:nvSpPr>
        <p:spPr>
          <a:xfrm>
            <a:off x="7283071" y="2158226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86" name="Placeholder for body"/>
          <p:cNvSpPr>
            <a:spLocks noGrp="1"/>
          </p:cNvSpPr>
          <p:nvPr>
            <p:ph type="body" idx="3"/>
          </p:nvPr>
        </p:nvSpPr>
        <p:spPr>
          <a:xfrm>
            <a:off x="7283071" y="1857756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87" name="Placeholder for body"/>
          <p:cNvSpPr>
            <a:spLocks noGrp="1"/>
          </p:cNvSpPr>
          <p:nvPr>
            <p:ph type="body" idx="4"/>
          </p:nvPr>
        </p:nvSpPr>
        <p:spPr>
          <a:xfrm>
            <a:off x="4587717" y="3481116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88" name="Placeholder for body"/>
          <p:cNvSpPr>
            <a:spLocks noGrp="1"/>
          </p:cNvSpPr>
          <p:nvPr>
            <p:ph type="body" idx="5"/>
          </p:nvPr>
        </p:nvSpPr>
        <p:spPr>
          <a:xfrm>
            <a:off x="4587717" y="3180646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89" name="Placeholder for body"/>
          <p:cNvSpPr>
            <a:spLocks noGrp="1"/>
          </p:cNvSpPr>
          <p:nvPr>
            <p:ph type="body" idx="6"/>
          </p:nvPr>
        </p:nvSpPr>
        <p:spPr>
          <a:xfrm>
            <a:off x="4587717" y="2158226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0" name="Placeholder for body"/>
          <p:cNvSpPr>
            <a:spLocks noGrp="1"/>
          </p:cNvSpPr>
          <p:nvPr>
            <p:ph type="body" idx="7"/>
          </p:nvPr>
        </p:nvSpPr>
        <p:spPr>
          <a:xfrm>
            <a:off x="4587717" y="1857756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1" name="Placeholder for body"/>
          <p:cNvSpPr>
            <a:spLocks noGrp="1"/>
          </p:cNvSpPr>
          <p:nvPr>
            <p:ph type="body" idx="8"/>
          </p:nvPr>
        </p:nvSpPr>
        <p:spPr>
          <a:xfrm>
            <a:off x="4587717" y="4603712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2" name="Placeholder for body"/>
          <p:cNvSpPr>
            <a:spLocks noGrp="1"/>
          </p:cNvSpPr>
          <p:nvPr>
            <p:ph type="body" idx="9"/>
          </p:nvPr>
        </p:nvSpPr>
        <p:spPr>
          <a:xfrm>
            <a:off x="4587717" y="4312813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3" name="Placeholder for body"/>
          <p:cNvSpPr>
            <a:spLocks noGrp="1"/>
          </p:cNvSpPr>
          <p:nvPr>
            <p:ph type="body" idx="10"/>
          </p:nvPr>
        </p:nvSpPr>
        <p:spPr>
          <a:xfrm>
            <a:off x="1915031" y="2158226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4" name="Placeholder for body"/>
          <p:cNvSpPr>
            <a:spLocks noGrp="1"/>
          </p:cNvSpPr>
          <p:nvPr>
            <p:ph type="body" idx="11"/>
          </p:nvPr>
        </p:nvSpPr>
        <p:spPr>
          <a:xfrm>
            <a:off x="1915031" y="1857756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5" name="Placeholder for body"/>
          <p:cNvSpPr>
            <a:spLocks noGrp="1"/>
          </p:cNvSpPr>
          <p:nvPr>
            <p:ph type="body" idx="12"/>
          </p:nvPr>
        </p:nvSpPr>
        <p:spPr>
          <a:xfrm>
            <a:off x="1915031" y="3481116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6" name="Placeholder for body"/>
          <p:cNvSpPr>
            <a:spLocks noGrp="1"/>
          </p:cNvSpPr>
          <p:nvPr>
            <p:ph type="body" idx="13"/>
          </p:nvPr>
        </p:nvSpPr>
        <p:spPr>
          <a:xfrm>
            <a:off x="1915031" y="3180646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7" name="Placeholder for body"/>
          <p:cNvSpPr>
            <a:spLocks noGrp="1"/>
          </p:cNvSpPr>
          <p:nvPr>
            <p:ph type="body" idx="14"/>
          </p:nvPr>
        </p:nvSpPr>
        <p:spPr>
          <a:xfrm>
            <a:off x="1312269" y="611189"/>
            <a:ext cx="16038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800">
                <a:solidFill>
                  <a:srgbClr val="000000">
                    <a:alpha val="100000"/>
                  </a:srgb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8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8" name="Placeholder for body"/>
          <p:cNvSpPr>
            <a:spLocks noGrp="1"/>
          </p:cNvSpPr>
          <p:nvPr>
            <p:ph type="body" idx="15"/>
          </p:nvPr>
        </p:nvSpPr>
        <p:spPr>
          <a:xfrm>
            <a:off x="1312269" y="308982"/>
            <a:ext cx="1603800" cy="224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>
                <a:latin typeface="Arial"/>
                <a:ea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1400"/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99" name="Placeholder for title"/>
          <p:cNvSpPr>
            <a:spLocks noGrp="1"/>
          </p:cNvSpPr>
          <p:nvPr>
            <p:ph type="title" idx="16"/>
          </p:nvPr>
        </p:nvSpPr>
        <p:spPr>
          <a:xfrm>
            <a:off x="4314824" y="342900"/>
            <a:ext cx="4572000" cy="451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670836" y="1043878"/>
            <a:ext cx="8487900" cy="473100"/>
          </a:xfrm>
          <a:prstGeom prst="rect">
            <a:avLst/>
          </a:prstGeom>
          <a:solidFill>
            <a:srgbClr val="DEE6EE">
              <a:alpha val="100000"/>
            </a:srgbClr>
          </a:solidFill>
        </p:spPr>
        <p:txBody>
          <a:bodyPr lIns="68575" tIns="34275" rIns="68575" bIns="34275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Placeholder for body"/>
          <p:cNvSpPr>
            <a:spLocks noGrp="1"/>
          </p:cNvSpPr>
          <p:nvPr>
            <p:ph type="body"/>
          </p:nvPr>
        </p:nvSpPr>
        <p:spPr>
          <a:xfrm>
            <a:off x="749901" y="1107136"/>
            <a:ext cx="1272900" cy="3381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2100" b="1">
                <a:solidFill>
                  <a:srgbClr val="4F81BD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2" name="Placeholder for body"/>
          <p:cNvSpPr>
            <a:spLocks noGrp="1"/>
          </p:cNvSpPr>
          <p:nvPr>
            <p:ph type="body" idx="1"/>
          </p:nvPr>
        </p:nvSpPr>
        <p:spPr>
          <a:xfrm>
            <a:off x="751502" y="1622273"/>
            <a:ext cx="1272900" cy="2766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="1">
                <a:solidFill>
                  <a:srgbClr val="9BBB59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3" name="Placeholder for body"/>
          <p:cNvSpPr>
            <a:spLocks noGrp="1"/>
          </p:cNvSpPr>
          <p:nvPr>
            <p:ph type="body" idx="2"/>
          </p:nvPr>
        </p:nvSpPr>
        <p:spPr>
          <a:xfrm>
            <a:off x="2307697" y="1107136"/>
            <a:ext cx="1272900" cy="3381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2100" b="1">
                <a:solidFill>
                  <a:srgbClr val="4F81BD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4" name="Placeholder for body"/>
          <p:cNvSpPr>
            <a:spLocks noGrp="1"/>
          </p:cNvSpPr>
          <p:nvPr>
            <p:ph type="body" idx="3"/>
          </p:nvPr>
        </p:nvSpPr>
        <p:spPr>
          <a:xfrm>
            <a:off x="2309298" y="1622273"/>
            <a:ext cx="1272900" cy="2766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="1">
                <a:solidFill>
                  <a:srgbClr val="9BBB59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5" name="Placeholder for body"/>
          <p:cNvSpPr>
            <a:spLocks noGrp="1"/>
          </p:cNvSpPr>
          <p:nvPr>
            <p:ph type="body" idx="4"/>
          </p:nvPr>
        </p:nvSpPr>
        <p:spPr>
          <a:xfrm>
            <a:off x="3865492" y="1107136"/>
            <a:ext cx="1272900" cy="3381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2100" b="1">
                <a:solidFill>
                  <a:srgbClr val="4F81BD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6" name="Placeholder for body"/>
          <p:cNvSpPr>
            <a:spLocks noGrp="1"/>
          </p:cNvSpPr>
          <p:nvPr>
            <p:ph type="body" idx="5"/>
          </p:nvPr>
        </p:nvSpPr>
        <p:spPr>
          <a:xfrm>
            <a:off x="3867094" y="1622273"/>
            <a:ext cx="1272900" cy="2766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="1">
                <a:solidFill>
                  <a:srgbClr val="9BBB59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7" name="Placeholder for body"/>
          <p:cNvSpPr>
            <a:spLocks noGrp="1"/>
          </p:cNvSpPr>
          <p:nvPr>
            <p:ph type="body" idx="6"/>
          </p:nvPr>
        </p:nvSpPr>
        <p:spPr>
          <a:xfrm>
            <a:off x="5423288" y="1107136"/>
            <a:ext cx="1272900" cy="3381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2100" b="1">
                <a:solidFill>
                  <a:srgbClr val="4F81BD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8" name="Placeholder for body"/>
          <p:cNvSpPr>
            <a:spLocks noGrp="1"/>
          </p:cNvSpPr>
          <p:nvPr>
            <p:ph type="body" idx="7"/>
          </p:nvPr>
        </p:nvSpPr>
        <p:spPr>
          <a:xfrm>
            <a:off x="5424889" y="1622273"/>
            <a:ext cx="1272900" cy="2766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="1">
                <a:solidFill>
                  <a:srgbClr val="9BBB59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09" name="Placeholder for body"/>
          <p:cNvSpPr>
            <a:spLocks noGrp="1"/>
          </p:cNvSpPr>
          <p:nvPr>
            <p:ph type="body" idx="8"/>
          </p:nvPr>
        </p:nvSpPr>
        <p:spPr>
          <a:xfrm>
            <a:off x="6981084" y="1107136"/>
            <a:ext cx="1272900" cy="3381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2100" b="1">
                <a:solidFill>
                  <a:srgbClr val="4F81BD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10" name="Placeholder for body"/>
          <p:cNvSpPr>
            <a:spLocks noGrp="1"/>
          </p:cNvSpPr>
          <p:nvPr>
            <p:ph type="body" idx="9"/>
          </p:nvPr>
        </p:nvSpPr>
        <p:spPr>
          <a:xfrm>
            <a:off x="6982685" y="1622273"/>
            <a:ext cx="1272900" cy="2766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="1">
                <a:solidFill>
                  <a:srgbClr val="9BBB59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2pPr>
            <a:lvl3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3pPr>
            <a:lvl4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4pPr>
            <a:lvl5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2100" b="1">
                <a:solidFill>
                  <a:srgbClr val="B4001B">
                    <a:alpha val="100000"/>
                  </a:srgbClr>
                </a:solidFill>
                <a:latin typeface="Tahoma"/>
                <a:ea typeface="Tahoma"/>
                <a:cs typeface="Tahoma"/>
              </a:defRPr>
            </a:lvl5pPr>
            <a:lvl6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6pPr>
            <a:lvl7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7pPr>
            <a:lvl8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8pPr>
            <a:lvl9pPr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689498" y="1034012"/>
            <a:ext cx="8478000" cy="9525"/>
          </a:xfrm>
          <a:prstGeom prst="line">
            <a:avLst/>
          </a:prstGeom>
          <a:ln w="19050" cap="flat" cmpd="sng" algn="ctr">
            <a:solidFill>
              <a:srgbClr val="9399A1">
                <a:alpha val="100000"/>
              </a:srgbClr>
            </a:solidFill>
            <a:prstDash val="solid"/>
            <a:round/>
          </a:ln>
        </p:spPr>
      </p:cxnSp>
      <p:grpSp>
        <p:nvGrpSpPr>
          <p:cNvPr id="112" name="Group 112"/>
          <p:cNvGrpSpPr/>
          <p:nvPr/>
        </p:nvGrpSpPr>
        <p:grpSpPr>
          <a:xfrm>
            <a:off x="6821321" y="988772"/>
            <a:ext cx="147396" cy="3224508"/>
            <a:chOff x="6821321" y="988772"/>
            <a:chExt cx="147396" cy="3224508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6895051" y="1062502"/>
              <a:ext cx="10240" cy="3116285"/>
            </a:xfrm>
            <a:prstGeom prst="line">
              <a:avLst/>
            </a:prstGeom>
            <a:ln w="19050" cap="flat" cmpd="sng" algn="ctr">
              <a:solidFill>
                <a:srgbClr val="C0504D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14" name="Oval 113"/>
            <p:cNvSpPr/>
            <p:nvPr/>
          </p:nvSpPr>
          <p:spPr>
            <a:xfrm>
              <a:off x="6821321" y="988772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Oval 114"/>
            <p:cNvSpPr/>
            <p:nvPr/>
          </p:nvSpPr>
          <p:spPr>
            <a:xfrm>
              <a:off x="6821321" y="4065884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6" name="Straight Connector 115"/>
          <p:cNvCxnSpPr/>
          <p:nvPr/>
        </p:nvCxnSpPr>
        <p:spPr>
          <a:xfrm>
            <a:off x="718556" y="1519631"/>
            <a:ext cx="8430300" cy="9525"/>
          </a:xfrm>
          <a:prstGeom prst="line">
            <a:avLst/>
          </a:prstGeom>
          <a:ln w="72375" cap="flat" cmpd="sng" algn="ctr">
            <a:solidFill>
              <a:srgbClr val="4F81BD">
                <a:alpha val="100000"/>
              </a:srgbClr>
            </a:solidFill>
            <a:prstDash val="solid"/>
            <a:round/>
          </a:ln>
        </p:spPr>
      </p:cxnSp>
      <p:grpSp>
        <p:nvGrpSpPr>
          <p:cNvPr id="117" name="Group 117"/>
          <p:cNvGrpSpPr/>
          <p:nvPr/>
        </p:nvGrpSpPr>
        <p:grpSpPr>
          <a:xfrm>
            <a:off x="585805" y="988773"/>
            <a:ext cx="147398" cy="3224508"/>
            <a:chOff x="585805" y="988773"/>
            <a:chExt cx="147398" cy="3224508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659537" y="1062503"/>
              <a:ext cx="10240" cy="3116285"/>
            </a:xfrm>
            <a:prstGeom prst="line">
              <a:avLst/>
            </a:prstGeom>
            <a:ln w="19050" cap="flat" cmpd="sng" algn="ctr">
              <a:solidFill>
                <a:srgbClr val="C0504D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19" name="Oval 118"/>
            <p:cNvSpPr/>
            <p:nvPr/>
          </p:nvSpPr>
          <p:spPr>
            <a:xfrm>
              <a:off x="585805" y="988773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Oval 119"/>
            <p:cNvSpPr/>
            <p:nvPr/>
          </p:nvSpPr>
          <p:spPr>
            <a:xfrm>
              <a:off x="585807" y="4065885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563188" y="1414169"/>
            <a:ext cx="198900" cy="198900"/>
            <a:chOff x="563188" y="1414169"/>
            <a:chExt cx="198900" cy="198900"/>
          </a:xfrm>
        </p:grpSpPr>
        <p:sp>
          <p:nvSpPr>
            <p:cNvPr id="122" name="Oval 121"/>
            <p:cNvSpPr/>
            <p:nvPr/>
          </p:nvSpPr>
          <p:spPr>
            <a:xfrm>
              <a:off x="563188" y="1414169"/>
              <a:ext cx="198900" cy="198900"/>
            </a:xfrm>
            <a:prstGeom prst="ellipse">
              <a:avLst/>
            </a:prstGeom>
            <a:solidFill>
              <a:srgbClr val="4F81BD">
                <a:alpha val="100000"/>
              </a:srgbClr>
            </a:solidFill>
          </p:spPr>
          <p:txBody>
            <a:bodyPr lIns="68575" tIns="34275" rIns="68575" bIns="34275" rtlCol="0" anchor="ctr">
              <a:normAutofit fontScale="325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Oval 122"/>
            <p:cNvSpPr/>
            <p:nvPr/>
          </p:nvSpPr>
          <p:spPr>
            <a:xfrm>
              <a:off x="611194" y="1462175"/>
              <a:ext cx="102825" cy="102825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2156678" y="988772"/>
            <a:ext cx="147396" cy="3224508"/>
            <a:chOff x="2156678" y="988772"/>
            <a:chExt cx="147396" cy="3224508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2230408" y="1062502"/>
              <a:ext cx="10240" cy="3116285"/>
            </a:xfrm>
            <a:prstGeom prst="line">
              <a:avLst/>
            </a:prstGeom>
            <a:ln w="19050" cap="flat" cmpd="sng" algn="ctr">
              <a:solidFill>
                <a:srgbClr val="C0504D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26" name="Oval 125"/>
            <p:cNvSpPr/>
            <p:nvPr/>
          </p:nvSpPr>
          <p:spPr>
            <a:xfrm>
              <a:off x="2156678" y="988772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Oval 126"/>
            <p:cNvSpPr/>
            <p:nvPr/>
          </p:nvSpPr>
          <p:spPr>
            <a:xfrm>
              <a:off x="2156678" y="4065884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2135435" y="1414169"/>
            <a:ext cx="198900" cy="198900"/>
            <a:chOff x="2135435" y="1414169"/>
            <a:chExt cx="198900" cy="198900"/>
          </a:xfrm>
        </p:grpSpPr>
        <p:sp>
          <p:nvSpPr>
            <p:cNvPr id="129" name="Oval 128"/>
            <p:cNvSpPr/>
            <p:nvPr/>
          </p:nvSpPr>
          <p:spPr>
            <a:xfrm>
              <a:off x="2135435" y="1414169"/>
              <a:ext cx="198900" cy="198900"/>
            </a:xfrm>
            <a:prstGeom prst="ellipse">
              <a:avLst/>
            </a:prstGeom>
            <a:solidFill>
              <a:srgbClr val="4F81BD">
                <a:alpha val="100000"/>
              </a:srgbClr>
            </a:solidFill>
          </p:spPr>
          <p:txBody>
            <a:bodyPr lIns="68575" tIns="34275" rIns="68575" bIns="34275" rtlCol="0" anchor="ctr">
              <a:normAutofit fontScale="325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Oval 129"/>
            <p:cNvSpPr/>
            <p:nvPr/>
          </p:nvSpPr>
          <p:spPr>
            <a:xfrm>
              <a:off x="2183441" y="1462175"/>
              <a:ext cx="102825" cy="102825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6798713" y="1414169"/>
            <a:ext cx="198900" cy="198900"/>
            <a:chOff x="6798713" y="1414169"/>
            <a:chExt cx="198900" cy="198900"/>
          </a:xfrm>
        </p:grpSpPr>
        <p:sp>
          <p:nvSpPr>
            <p:cNvPr id="132" name="Oval 131"/>
            <p:cNvSpPr/>
            <p:nvPr/>
          </p:nvSpPr>
          <p:spPr>
            <a:xfrm>
              <a:off x="6798713" y="1414169"/>
              <a:ext cx="198900" cy="198900"/>
            </a:xfrm>
            <a:prstGeom prst="ellipse">
              <a:avLst/>
            </a:prstGeom>
            <a:solidFill>
              <a:srgbClr val="4F81BD">
                <a:alpha val="100000"/>
              </a:srgbClr>
            </a:solidFill>
          </p:spPr>
          <p:txBody>
            <a:bodyPr lIns="68575" tIns="34275" rIns="68575" bIns="34275" rtlCol="0" anchor="ctr">
              <a:normAutofit fontScale="325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Oval 132"/>
            <p:cNvSpPr/>
            <p:nvPr/>
          </p:nvSpPr>
          <p:spPr>
            <a:xfrm>
              <a:off x="6846719" y="1462175"/>
              <a:ext cx="102825" cy="102825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3727561" y="988772"/>
            <a:ext cx="147396" cy="3224508"/>
            <a:chOff x="3727561" y="988772"/>
            <a:chExt cx="147396" cy="3224508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3801291" y="1062502"/>
              <a:ext cx="10240" cy="3116285"/>
            </a:xfrm>
            <a:prstGeom prst="line">
              <a:avLst/>
            </a:prstGeom>
            <a:ln w="19050" cap="flat" cmpd="sng" algn="ctr">
              <a:solidFill>
                <a:srgbClr val="C0504D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36" name="Oval 135"/>
            <p:cNvSpPr/>
            <p:nvPr/>
          </p:nvSpPr>
          <p:spPr>
            <a:xfrm>
              <a:off x="3727561" y="988772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Oval 136"/>
            <p:cNvSpPr/>
            <p:nvPr/>
          </p:nvSpPr>
          <p:spPr>
            <a:xfrm>
              <a:off x="3727561" y="4065884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Oval 137"/>
          <p:cNvSpPr/>
          <p:nvPr/>
        </p:nvSpPr>
        <p:spPr>
          <a:xfrm>
            <a:off x="3703820" y="1414169"/>
            <a:ext cx="198900" cy="198900"/>
          </a:xfrm>
          <a:prstGeom prst="ellipse">
            <a:avLst/>
          </a:prstGeom>
          <a:solidFill>
            <a:srgbClr val="4F81BD">
              <a:alpha val="100000"/>
            </a:srgbClr>
          </a:solidFill>
        </p:spPr>
        <p:txBody>
          <a:bodyPr lIns="68575" tIns="34275" rIns="68575" bIns="34275" rtlCol="0" anchor="ctr">
            <a:normAutofit fontScale="32500" lnSpcReduction="20000"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Oval 138"/>
          <p:cNvSpPr/>
          <p:nvPr/>
        </p:nvSpPr>
        <p:spPr>
          <a:xfrm>
            <a:off x="3751825" y="1462175"/>
            <a:ext cx="102900" cy="102900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  <p:txBody>
          <a:bodyPr lIns="68575" tIns="34275" rIns="68575" bIns="34275" rtlCol="0" anchor="ctr">
            <a:normAutofit fontScale="25000" lnSpcReduction="20000"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roup 140"/>
          <p:cNvGrpSpPr/>
          <p:nvPr/>
        </p:nvGrpSpPr>
        <p:grpSpPr>
          <a:xfrm>
            <a:off x="5298443" y="988772"/>
            <a:ext cx="147396" cy="3224508"/>
            <a:chOff x="5298443" y="988772"/>
            <a:chExt cx="147396" cy="3224508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5372173" y="1062502"/>
              <a:ext cx="10240" cy="3116285"/>
            </a:xfrm>
            <a:prstGeom prst="line">
              <a:avLst/>
            </a:prstGeom>
            <a:ln w="19050" cap="flat" cmpd="sng" algn="ctr">
              <a:solidFill>
                <a:srgbClr val="C0504D">
                  <a:alpha val="100000"/>
                </a:srgbClr>
              </a:solidFill>
              <a:prstDash val="solid"/>
              <a:round/>
            </a:ln>
          </p:spPr>
        </p:cxnSp>
        <p:sp>
          <p:nvSpPr>
            <p:cNvPr id="142" name="Oval 141"/>
            <p:cNvSpPr/>
            <p:nvPr/>
          </p:nvSpPr>
          <p:spPr>
            <a:xfrm>
              <a:off x="5298443" y="988772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Oval 142"/>
            <p:cNvSpPr/>
            <p:nvPr/>
          </p:nvSpPr>
          <p:spPr>
            <a:xfrm>
              <a:off x="5298443" y="4065884"/>
              <a:ext cx="147396" cy="147396"/>
            </a:xfrm>
            <a:prstGeom prst="ellipse">
              <a:avLst/>
            </a:prstGeom>
            <a:solidFill>
              <a:srgbClr val="9BBB59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5277443" y="1414169"/>
            <a:ext cx="198900" cy="198900"/>
            <a:chOff x="5277443" y="1414169"/>
            <a:chExt cx="198900" cy="198900"/>
          </a:xfrm>
        </p:grpSpPr>
        <p:sp>
          <p:nvSpPr>
            <p:cNvPr id="145" name="Oval 144"/>
            <p:cNvSpPr/>
            <p:nvPr/>
          </p:nvSpPr>
          <p:spPr>
            <a:xfrm>
              <a:off x="5277443" y="1414169"/>
              <a:ext cx="198900" cy="198900"/>
            </a:xfrm>
            <a:prstGeom prst="ellipse">
              <a:avLst/>
            </a:prstGeom>
            <a:solidFill>
              <a:srgbClr val="4F81BD">
                <a:alpha val="100000"/>
              </a:srgbClr>
            </a:solidFill>
          </p:spPr>
          <p:txBody>
            <a:bodyPr lIns="68575" tIns="34275" rIns="68575" bIns="34275" rtlCol="0" anchor="ctr">
              <a:normAutofit fontScale="325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Oval 145"/>
            <p:cNvSpPr/>
            <p:nvPr/>
          </p:nvSpPr>
          <p:spPr>
            <a:xfrm>
              <a:off x="5325449" y="1462175"/>
              <a:ext cx="102825" cy="102825"/>
            </a:xfrm>
            <a:prstGeom prst="ellipse">
              <a:avLst/>
            </a:prstGeom>
            <a:solidFill>
              <a:srgbClr val="FFFFFF">
                <a:alpha val="100000"/>
              </a:srgbClr>
            </a:solidFill>
          </p:spPr>
          <p:txBody>
            <a:bodyPr lIns="68575" tIns="34275" rIns="68575" bIns="34275" rtlCol="0" anchor="ctr">
              <a:normAutofit fontScale="25000" lnSpcReduction="20000"/>
            </a:bodyPr>
            <a:lstStyle>
              <a:lvl1pPr algn="ctr">
                <a:spcBef>
                  <a:spcPts val="0"/>
                </a:spcBef>
                <a:spcAft>
                  <a:spcPts val="0"/>
                </a:spcAft>
                <a:defRPr sz="1400"/>
              </a:lvl1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508183" y="4440432"/>
            <a:ext cx="7953300" cy="315600"/>
          </a:xfrm>
          <a:prstGeom prst="rect">
            <a:avLst/>
          </a:prstGeom>
          <a:solidFill>
            <a:srgbClr val="FFFFFF">
              <a:alpha val="100000"/>
            </a:srgbClr>
          </a:solidFill>
        </p:spPr>
        <p:txBody>
          <a:bodyPr lIns="68575" tIns="34275" rIns="68575" bIns="34275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for title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149" name="Placeholder for body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300"/>
              </a:spcBef>
              <a:spcAft>
                <a:spcPts val="0"/>
              </a:spcAft>
              <a:defRPr/>
            </a:lvl1pPr>
            <a:lvl2pPr>
              <a:spcBef>
                <a:spcPts val="300"/>
              </a:spcBef>
              <a:spcAft>
                <a:spcPts val="0"/>
              </a:spcAft>
              <a:defRPr/>
            </a:lvl2pPr>
            <a:lvl3pPr>
              <a:spcBef>
                <a:spcPts val="200"/>
              </a:spcBef>
              <a:spcAft>
                <a:spcPts val="0"/>
              </a:spcAft>
              <a:defRPr/>
            </a:lvl3pPr>
            <a:lvl4pPr>
              <a:spcBef>
                <a:spcPts val="200"/>
              </a:spcBef>
              <a:spcAft>
                <a:spcPts val="0"/>
              </a:spcAft>
              <a:defRPr/>
            </a:lvl4pPr>
            <a:lvl5pPr>
              <a:spcBef>
                <a:spcPts val="200"/>
              </a:spcBef>
              <a:spcAft>
                <a:spcPts val="0"/>
              </a:spcAft>
              <a:defRPr/>
            </a:lvl5pPr>
            <a:lvl6pPr>
              <a:spcBef>
                <a:spcPts val="200"/>
              </a:spcBef>
              <a:spcAft>
                <a:spcPts val="0"/>
              </a:spcAft>
              <a:defRPr/>
            </a:lvl6pPr>
            <a:lvl7pPr>
              <a:spcBef>
                <a:spcPts val="200"/>
              </a:spcBef>
              <a:spcAft>
                <a:spcPts val="0"/>
              </a:spcAft>
              <a:defRPr/>
            </a:lvl7pPr>
            <a:lvl8pPr>
              <a:spcBef>
                <a:spcPts val="200"/>
              </a:spcBef>
              <a:spcAft>
                <a:spcPts val="0"/>
              </a:spcAft>
              <a:defRPr/>
            </a:lvl8pPr>
            <a:lvl9pPr>
              <a:spcBef>
                <a:spcPts val="2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150" name="Placeholder for sldNum"/>
          <p:cNvSpPr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A4D4162-483C-BBC3-9D72-F9AEF932DC8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5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5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2921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4pPr>
            <a:lvl5pPr marL="2286000" lvl="4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marL="2743200" lvl="5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marL="3200400" lvl="6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marL="3657600" lvl="7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marL="4114800" lvl="8" indent="-2857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969" name="Google Shape;969;p150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2921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4pPr>
            <a:lvl5pPr marL="2286000" lvl="4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5pPr>
            <a:lvl6pPr marL="2743200" lvl="5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900"/>
            </a:lvl6pPr>
            <a:lvl7pPr marL="3200400" lvl="6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 sz="900"/>
            </a:lvl7pPr>
            <a:lvl8pPr marL="3657600" lvl="7" indent="-2857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 sz="900"/>
            </a:lvl8pPr>
            <a:lvl9pPr marL="4114800" lvl="8" indent="-2857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970" name="Google Shape;970;p15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71" name="Google Shape;971;p15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72" name="Google Shape;972;p15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425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725" cy="18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75" cy="18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725" cy="18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7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for title"/>
          <p:cNvSpPr>
            <a:spLocks noGrp="1"/>
          </p:cNvSpPr>
          <p:nvPr>
            <p:ph type="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41" name="Placeholder for subTitle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 algn="ctr">
              <a:buNone/>
              <a:defRPr>
                <a:solidFill>
                  <a:srgbClr val="888888">
                    <a:alpha val="100000"/>
                  </a:srgbClr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42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3A9F994-630D-DD8C-19F6-15EC5F58E01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for title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44" name="Placeholder for body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/>
            </a:lvl1pPr>
            <a:lvl2pPr>
              <a:spcBef>
                <a:spcPts val="200"/>
              </a:spcBef>
              <a:spcAft>
                <a:spcPts val="0"/>
              </a:spcAft>
              <a:defRPr/>
            </a:lvl2pPr>
            <a:lvl3pPr>
              <a:spcBef>
                <a:spcPts val="200"/>
              </a:spcBef>
              <a:spcAft>
                <a:spcPts val="0"/>
              </a:spcAft>
              <a:defRPr/>
            </a:lvl3pPr>
            <a:lvl4pPr>
              <a:spcBef>
                <a:spcPts val="200"/>
              </a:spcBef>
              <a:spcAft>
                <a:spcPts val="0"/>
              </a:spcAft>
              <a:defRPr/>
            </a:lvl4pPr>
            <a:lvl5pPr>
              <a:spcBef>
                <a:spcPts val="200"/>
              </a:spcBef>
              <a:spcAft>
                <a:spcPts val="0"/>
              </a:spcAft>
              <a:defRPr/>
            </a:lvl5pPr>
            <a:lvl6pPr>
              <a:spcBef>
                <a:spcPts val="200"/>
              </a:spcBef>
              <a:spcAft>
                <a:spcPts val="0"/>
              </a:spcAft>
              <a:defRPr/>
            </a:lvl6pPr>
            <a:lvl7pPr>
              <a:spcBef>
                <a:spcPts val="200"/>
              </a:spcBef>
              <a:spcAft>
                <a:spcPts val="0"/>
              </a:spcAft>
              <a:defRPr/>
            </a:lvl7pPr>
            <a:lvl8pPr>
              <a:spcBef>
                <a:spcPts val="200"/>
              </a:spcBef>
              <a:spcAft>
                <a:spcPts val="0"/>
              </a:spcAft>
              <a:defRPr/>
            </a:lvl8pPr>
            <a:lvl9pPr>
              <a:spcBef>
                <a:spcPts val="200"/>
              </a:spcBef>
              <a:spcAft>
                <a:spcPts val="0"/>
              </a:spcAft>
              <a:defRPr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5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6C50760F-3E93-C610-18C1-76C794C6D65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for title"/>
          <p:cNvSpPr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47" name="Placeholder for body"/>
          <p:cNvSpPr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1000">
                <a:solidFill>
                  <a:srgbClr val="888888">
                    <a:alpha val="100000"/>
                  </a:srgbClr>
                </a:solidFill>
              </a:defRPr>
            </a:lvl1pPr>
            <a:lvl2pPr>
              <a:spcBef>
                <a:spcPts val="200"/>
              </a:spcBef>
              <a:spcAft>
                <a:spcPts val="0"/>
              </a:spcAft>
              <a:defRPr sz="900">
                <a:solidFill>
                  <a:srgbClr val="888888">
                    <a:alpha val="100000"/>
                  </a:srgbClr>
                </a:solidFill>
              </a:defRPr>
            </a:lvl2pPr>
            <a:lvl3pPr>
              <a:spcBef>
                <a:spcPts val="200"/>
              </a:spcBef>
              <a:spcAft>
                <a:spcPts val="0"/>
              </a:spcAft>
              <a:defRPr sz="800">
                <a:solidFill>
                  <a:srgbClr val="888888">
                    <a:alpha val="100000"/>
                  </a:srgbClr>
                </a:solidFill>
              </a:defRPr>
            </a:lvl3pPr>
            <a:lvl4pPr>
              <a:spcBef>
                <a:spcPts val="200"/>
              </a:spcBef>
              <a:spcAft>
                <a:spcPts val="0"/>
              </a:spcAft>
              <a:defRPr sz="700">
                <a:solidFill>
                  <a:srgbClr val="888888">
                    <a:alpha val="100000"/>
                  </a:srgbClr>
                </a:solidFill>
              </a:defRPr>
            </a:lvl4pPr>
            <a:lvl5pPr>
              <a:spcBef>
                <a:spcPts val="200"/>
              </a:spcBef>
              <a:spcAft>
                <a:spcPts val="0"/>
              </a:spcAft>
              <a:defRPr sz="700">
                <a:solidFill>
                  <a:srgbClr val="888888">
                    <a:alpha val="100000"/>
                  </a:srgbClr>
                </a:solidFill>
              </a:defRPr>
            </a:lvl5pPr>
            <a:lvl6pPr>
              <a:spcBef>
                <a:spcPts val="200"/>
              </a:spcBef>
              <a:spcAft>
                <a:spcPts val="0"/>
              </a:spcAft>
              <a:defRPr sz="700">
                <a:solidFill>
                  <a:srgbClr val="888888">
                    <a:alpha val="100000"/>
                  </a:srgbClr>
                </a:solidFill>
              </a:defRPr>
            </a:lvl6pPr>
            <a:lvl7pPr>
              <a:spcBef>
                <a:spcPts val="200"/>
              </a:spcBef>
              <a:spcAft>
                <a:spcPts val="0"/>
              </a:spcAft>
              <a:defRPr sz="700">
                <a:solidFill>
                  <a:srgbClr val="888888">
                    <a:alpha val="100000"/>
                  </a:srgbClr>
                </a:solidFill>
              </a:defRPr>
            </a:lvl7pPr>
            <a:lvl8pPr>
              <a:spcBef>
                <a:spcPts val="200"/>
              </a:spcBef>
              <a:spcAft>
                <a:spcPts val="0"/>
              </a:spcAft>
              <a:defRPr sz="700">
                <a:solidFill>
                  <a:srgbClr val="888888">
                    <a:alpha val="100000"/>
                  </a:srgbClr>
                </a:solidFill>
              </a:defRPr>
            </a:lvl8pPr>
            <a:lvl9pPr>
              <a:spcBef>
                <a:spcPts val="200"/>
              </a:spcBef>
              <a:spcAft>
                <a:spcPts val="0"/>
              </a:spcAft>
              <a:defRPr sz="700">
                <a:solidFill>
                  <a:srgbClr val="888888">
                    <a:alpha val="100000"/>
                  </a:srgbClr>
                </a:solidFill>
              </a:defRPr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8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0B17F5E4-CBF4-2B51-A120-C786AA2227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for title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50" name="Placeholder for body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300"/>
              </a:spcBef>
              <a:spcAft>
                <a:spcPts val="0"/>
              </a:spcAft>
              <a:defRPr sz="1400"/>
            </a:lvl1pPr>
            <a:lvl2pPr>
              <a:spcBef>
                <a:spcPts val="200"/>
              </a:spcBef>
              <a:spcAft>
                <a:spcPts val="0"/>
              </a:spcAft>
              <a:defRPr sz="1200"/>
            </a:lvl2pPr>
            <a:lvl3pPr>
              <a:spcBef>
                <a:spcPts val="200"/>
              </a:spcBef>
              <a:spcAft>
                <a:spcPts val="0"/>
              </a:spcAft>
              <a:defRPr sz="1000"/>
            </a:lvl3pPr>
            <a:lvl4pPr>
              <a:spcBef>
                <a:spcPts val="200"/>
              </a:spcBef>
              <a:spcAft>
                <a:spcPts val="0"/>
              </a:spcAft>
              <a:defRPr sz="900"/>
            </a:lvl4pPr>
            <a:lvl5pPr>
              <a:spcBef>
                <a:spcPts val="200"/>
              </a:spcBef>
              <a:spcAft>
                <a:spcPts val="0"/>
              </a:spcAft>
              <a:defRPr sz="900"/>
            </a:lvl5pPr>
            <a:lvl6pPr>
              <a:spcBef>
                <a:spcPts val="200"/>
              </a:spcBef>
              <a:spcAft>
                <a:spcPts val="0"/>
              </a:spcAft>
              <a:defRPr sz="900"/>
            </a:lvl6pPr>
            <a:lvl7pPr>
              <a:spcBef>
                <a:spcPts val="200"/>
              </a:spcBef>
              <a:spcAft>
                <a:spcPts val="0"/>
              </a:spcAft>
              <a:defRPr sz="900"/>
            </a:lvl7pPr>
            <a:lvl8pPr>
              <a:spcBef>
                <a:spcPts val="200"/>
              </a:spcBef>
              <a:spcAft>
                <a:spcPts val="0"/>
              </a:spcAft>
              <a:defRPr sz="900"/>
            </a:lvl8pPr>
            <a:lvl9pPr>
              <a:spcBef>
                <a:spcPts val="200"/>
              </a:spcBef>
              <a:spcAft>
                <a:spcPts val="0"/>
              </a:spcAft>
              <a:defRPr sz="9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1" name="Placeholder for body"/>
          <p:cNvSpPr>
            <a:spLocks noGrp="1"/>
          </p:cNvSpPr>
          <p:nvPr>
            <p:ph type="body" idx="2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300"/>
              </a:spcBef>
              <a:spcAft>
                <a:spcPts val="0"/>
              </a:spcAft>
              <a:defRPr sz="1400"/>
            </a:lvl1pPr>
            <a:lvl2pPr>
              <a:spcBef>
                <a:spcPts val="200"/>
              </a:spcBef>
              <a:spcAft>
                <a:spcPts val="0"/>
              </a:spcAft>
              <a:defRPr sz="1200"/>
            </a:lvl2pPr>
            <a:lvl3pPr>
              <a:spcBef>
                <a:spcPts val="200"/>
              </a:spcBef>
              <a:spcAft>
                <a:spcPts val="0"/>
              </a:spcAft>
              <a:defRPr sz="1000"/>
            </a:lvl3pPr>
            <a:lvl4pPr>
              <a:spcBef>
                <a:spcPts val="200"/>
              </a:spcBef>
              <a:spcAft>
                <a:spcPts val="0"/>
              </a:spcAft>
              <a:defRPr sz="900"/>
            </a:lvl4pPr>
            <a:lvl5pPr>
              <a:spcBef>
                <a:spcPts val="200"/>
              </a:spcBef>
              <a:spcAft>
                <a:spcPts val="0"/>
              </a:spcAft>
              <a:defRPr sz="900"/>
            </a:lvl5pPr>
            <a:lvl6pPr>
              <a:spcBef>
                <a:spcPts val="200"/>
              </a:spcBef>
              <a:spcAft>
                <a:spcPts val="0"/>
              </a:spcAft>
              <a:defRPr sz="900"/>
            </a:lvl6pPr>
            <a:lvl7pPr>
              <a:spcBef>
                <a:spcPts val="200"/>
              </a:spcBef>
              <a:spcAft>
                <a:spcPts val="0"/>
              </a:spcAft>
              <a:defRPr sz="900"/>
            </a:lvl7pPr>
            <a:lvl8pPr>
              <a:spcBef>
                <a:spcPts val="200"/>
              </a:spcBef>
              <a:spcAft>
                <a:spcPts val="0"/>
              </a:spcAft>
              <a:defRPr sz="900"/>
            </a:lvl8pPr>
            <a:lvl9pPr>
              <a:spcBef>
                <a:spcPts val="200"/>
              </a:spcBef>
              <a:spcAft>
                <a:spcPts val="0"/>
              </a:spcAft>
              <a:defRPr sz="9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2" name="Placeholder for sldNum"/>
          <p:cNvSpPr>
            <a:spLocks noGrp="1"/>
          </p:cNvSpPr>
          <p:nvPr>
            <p:ph type="sldNum" idx="3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CDF44D83-9730-9D26-22A4-9EFFB17C441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for title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54" name="Placeholder for body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1200" b="1"/>
            </a:lvl1pPr>
            <a:lvl2pPr>
              <a:spcBef>
                <a:spcPts val="200"/>
              </a:spcBef>
              <a:spcAft>
                <a:spcPts val="0"/>
              </a:spcAft>
              <a:defRPr sz="1000" b="1"/>
            </a:lvl2pPr>
            <a:lvl3pPr>
              <a:spcBef>
                <a:spcPts val="200"/>
              </a:spcBef>
              <a:spcAft>
                <a:spcPts val="0"/>
              </a:spcAft>
              <a:defRPr sz="900" b="1"/>
            </a:lvl3pPr>
            <a:lvl4pPr>
              <a:spcBef>
                <a:spcPts val="200"/>
              </a:spcBef>
              <a:spcAft>
                <a:spcPts val="0"/>
              </a:spcAft>
              <a:defRPr sz="800" b="1"/>
            </a:lvl4pPr>
            <a:lvl5pPr>
              <a:spcBef>
                <a:spcPts val="200"/>
              </a:spcBef>
              <a:spcAft>
                <a:spcPts val="0"/>
              </a:spcAft>
              <a:defRPr sz="800" b="1"/>
            </a:lvl5pPr>
            <a:lvl6pPr>
              <a:spcBef>
                <a:spcPts val="200"/>
              </a:spcBef>
              <a:spcAft>
                <a:spcPts val="0"/>
              </a:spcAft>
              <a:defRPr sz="800" b="1"/>
            </a:lvl6pPr>
            <a:lvl7pPr>
              <a:spcBef>
                <a:spcPts val="200"/>
              </a:spcBef>
              <a:spcAft>
                <a:spcPts val="0"/>
              </a:spcAft>
              <a:defRPr sz="800" b="1"/>
            </a:lvl7pPr>
            <a:lvl8pPr>
              <a:spcBef>
                <a:spcPts val="200"/>
              </a:spcBef>
              <a:spcAft>
                <a:spcPts val="0"/>
              </a:spcAft>
              <a:defRPr sz="800" b="1"/>
            </a:lvl8pPr>
            <a:lvl9pPr>
              <a:spcBef>
                <a:spcPts val="200"/>
              </a:spcBef>
              <a:spcAft>
                <a:spcPts val="0"/>
              </a:spcAft>
              <a:defRPr sz="800" b="1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5" name="Placeholder for body"/>
          <p:cNvSpPr>
            <a:spLocks noGrp="1"/>
          </p:cNvSpPr>
          <p:nvPr>
            <p:ph type="body" idx="2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1200"/>
            </a:lvl1pPr>
            <a:lvl2pPr>
              <a:spcBef>
                <a:spcPts val="200"/>
              </a:spcBef>
              <a:spcAft>
                <a:spcPts val="0"/>
              </a:spcAft>
              <a:defRPr sz="1000"/>
            </a:lvl2pPr>
            <a:lvl3pPr>
              <a:spcBef>
                <a:spcPts val="200"/>
              </a:spcBef>
              <a:spcAft>
                <a:spcPts val="0"/>
              </a:spcAft>
              <a:defRPr sz="900"/>
            </a:lvl3pPr>
            <a:lvl4pPr>
              <a:spcBef>
                <a:spcPts val="200"/>
              </a:spcBef>
              <a:spcAft>
                <a:spcPts val="0"/>
              </a:spcAft>
              <a:defRPr sz="800"/>
            </a:lvl4pPr>
            <a:lvl5pPr>
              <a:spcBef>
                <a:spcPts val="200"/>
              </a:spcBef>
              <a:spcAft>
                <a:spcPts val="0"/>
              </a:spcAft>
              <a:defRPr sz="800"/>
            </a:lvl5pPr>
            <a:lvl6pPr>
              <a:spcBef>
                <a:spcPts val="200"/>
              </a:spcBef>
              <a:spcAft>
                <a:spcPts val="0"/>
              </a:spcAft>
              <a:defRPr sz="800"/>
            </a:lvl6pPr>
            <a:lvl7pPr>
              <a:spcBef>
                <a:spcPts val="200"/>
              </a:spcBef>
              <a:spcAft>
                <a:spcPts val="0"/>
              </a:spcAft>
              <a:defRPr sz="800"/>
            </a:lvl7pPr>
            <a:lvl8pPr>
              <a:spcBef>
                <a:spcPts val="200"/>
              </a:spcBef>
              <a:spcAft>
                <a:spcPts val="0"/>
              </a:spcAft>
              <a:defRPr sz="800"/>
            </a:lvl8pPr>
            <a:lvl9pPr>
              <a:spcBef>
                <a:spcPts val="200"/>
              </a:spcBef>
              <a:spcAft>
                <a:spcPts val="0"/>
              </a:spcAft>
              <a:defRPr sz="8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6" name="Placeholder for body"/>
          <p:cNvSpPr>
            <a:spLocks noGrp="1"/>
          </p:cNvSpPr>
          <p:nvPr>
            <p:ph type="body" idx="3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1200" b="1"/>
            </a:lvl1pPr>
            <a:lvl2pPr>
              <a:spcBef>
                <a:spcPts val="200"/>
              </a:spcBef>
              <a:spcAft>
                <a:spcPts val="0"/>
              </a:spcAft>
              <a:defRPr sz="1000" b="1"/>
            </a:lvl2pPr>
            <a:lvl3pPr>
              <a:spcBef>
                <a:spcPts val="200"/>
              </a:spcBef>
              <a:spcAft>
                <a:spcPts val="0"/>
              </a:spcAft>
              <a:defRPr sz="900" b="1"/>
            </a:lvl3pPr>
            <a:lvl4pPr>
              <a:spcBef>
                <a:spcPts val="200"/>
              </a:spcBef>
              <a:spcAft>
                <a:spcPts val="0"/>
              </a:spcAft>
              <a:defRPr sz="800" b="1"/>
            </a:lvl4pPr>
            <a:lvl5pPr>
              <a:spcBef>
                <a:spcPts val="200"/>
              </a:spcBef>
              <a:spcAft>
                <a:spcPts val="0"/>
              </a:spcAft>
              <a:defRPr sz="800" b="1"/>
            </a:lvl5pPr>
            <a:lvl6pPr>
              <a:spcBef>
                <a:spcPts val="200"/>
              </a:spcBef>
              <a:spcAft>
                <a:spcPts val="0"/>
              </a:spcAft>
              <a:defRPr sz="800" b="1"/>
            </a:lvl6pPr>
            <a:lvl7pPr>
              <a:spcBef>
                <a:spcPts val="200"/>
              </a:spcBef>
              <a:spcAft>
                <a:spcPts val="0"/>
              </a:spcAft>
              <a:defRPr sz="800" b="1"/>
            </a:lvl7pPr>
            <a:lvl8pPr>
              <a:spcBef>
                <a:spcPts val="200"/>
              </a:spcBef>
              <a:spcAft>
                <a:spcPts val="0"/>
              </a:spcAft>
              <a:defRPr sz="800" b="1"/>
            </a:lvl8pPr>
            <a:lvl9pPr>
              <a:spcBef>
                <a:spcPts val="200"/>
              </a:spcBef>
              <a:spcAft>
                <a:spcPts val="0"/>
              </a:spcAft>
              <a:defRPr sz="800" b="1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7" name="Placeholder for body"/>
          <p:cNvSpPr>
            <a:spLocks noGrp="1"/>
          </p:cNvSpPr>
          <p:nvPr>
            <p:ph type="body" idx="4"/>
          </p:nvPr>
        </p:nvSpPr>
        <p:spPr>
          <a:xfrm>
            <a:off x="2322513" y="1087438"/>
            <a:ext cx="2020800" cy="19758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1200"/>
            </a:lvl1pPr>
            <a:lvl2pPr>
              <a:spcBef>
                <a:spcPts val="200"/>
              </a:spcBef>
              <a:spcAft>
                <a:spcPts val="0"/>
              </a:spcAft>
              <a:defRPr sz="1000"/>
            </a:lvl2pPr>
            <a:lvl3pPr>
              <a:spcBef>
                <a:spcPts val="200"/>
              </a:spcBef>
              <a:spcAft>
                <a:spcPts val="0"/>
              </a:spcAft>
              <a:defRPr sz="900"/>
            </a:lvl3pPr>
            <a:lvl4pPr>
              <a:spcBef>
                <a:spcPts val="200"/>
              </a:spcBef>
              <a:spcAft>
                <a:spcPts val="0"/>
              </a:spcAft>
              <a:defRPr sz="800"/>
            </a:lvl4pPr>
            <a:lvl5pPr>
              <a:spcBef>
                <a:spcPts val="200"/>
              </a:spcBef>
              <a:spcAft>
                <a:spcPts val="0"/>
              </a:spcAft>
              <a:defRPr sz="800"/>
            </a:lvl5pPr>
            <a:lvl6pPr>
              <a:spcBef>
                <a:spcPts val="200"/>
              </a:spcBef>
              <a:spcAft>
                <a:spcPts val="0"/>
              </a:spcAft>
              <a:defRPr sz="800"/>
            </a:lvl6pPr>
            <a:lvl7pPr>
              <a:spcBef>
                <a:spcPts val="200"/>
              </a:spcBef>
              <a:spcAft>
                <a:spcPts val="0"/>
              </a:spcAft>
              <a:defRPr sz="800"/>
            </a:lvl7pPr>
            <a:lvl8pPr>
              <a:spcBef>
                <a:spcPts val="200"/>
              </a:spcBef>
              <a:spcAft>
                <a:spcPts val="0"/>
              </a:spcAft>
              <a:defRPr sz="800"/>
            </a:lvl8pPr>
            <a:lvl9pPr>
              <a:spcBef>
                <a:spcPts val="200"/>
              </a:spcBef>
              <a:spcAft>
                <a:spcPts val="0"/>
              </a:spcAft>
              <a:defRPr sz="8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8" name="Placeholder for sldNum"/>
          <p:cNvSpPr>
            <a:spLocks noGrp="1"/>
          </p:cNvSpPr>
          <p:nvPr>
            <p:ph type="sldNum" idx="5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A9241928-763D-3AE5-51D9-1127C38F884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for title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60" name="Placeholder for sldNum"/>
          <p:cNvSpPr>
            <a:spLocks noGrp="1"/>
          </p:cNvSpPr>
          <p:nvPr>
            <p:ph type="sldNum" idx="1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14EE6BFD-E994-4A31-259D-EEEF1F196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for title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200" cy="5808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</a:lstStyle>
          <a:p>
            <a:r>
              <a:t>Click to edit master title style</a:t>
            </a:r>
          </a:p>
        </p:txBody>
      </p:sp>
      <p:sp>
        <p:nvSpPr>
          <p:cNvPr id="62" name="Placeholder for body"/>
          <p:cNvSpPr>
            <a:spLocks noGrp="1"/>
          </p:cNvSpPr>
          <p:nvPr>
            <p:ph type="body" idx="1"/>
          </p:nvPr>
        </p:nvSpPr>
        <p:spPr>
          <a:xfrm>
            <a:off x="1787525" y="136525"/>
            <a:ext cx="2555700" cy="2926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300"/>
              </a:spcBef>
              <a:spcAft>
                <a:spcPts val="0"/>
              </a:spcAft>
              <a:defRPr sz="1600"/>
            </a:lvl1pPr>
            <a:lvl2pPr>
              <a:spcBef>
                <a:spcPts val="300"/>
              </a:spcBef>
              <a:spcAft>
                <a:spcPts val="0"/>
              </a:spcAft>
              <a:defRPr sz="1400"/>
            </a:lvl2pPr>
            <a:lvl3pPr>
              <a:spcBef>
                <a:spcPts val="200"/>
              </a:spcBef>
              <a:spcAft>
                <a:spcPts val="0"/>
              </a:spcAft>
              <a:defRPr sz="1200"/>
            </a:lvl3pPr>
            <a:lvl4pPr>
              <a:spcBef>
                <a:spcPts val="200"/>
              </a:spcBef>
              <a:spcAft>
                <a:spcPts val="0"/>
              </a:spcAft>
              <a:defRPr sz="1000"/>
            </a:lvl4pPr>
            <a:lvl5pPr>
              <a:spcBef>
                <a:spcPts val="200"/>
              </a:spcBef>
              <a:spcAft>
                <a:spcPts val="0"/>
              </a:spcAft>
              <a:defRPr sz="1000"/>
            </a:lvl5pPr>
            <a:lvl6pPr>
              <a:spcBef>
                <a:spcPts val="200"/>
              </a:spcBef>
              <a:spcAft>
                <a:spcPts val="0"/>
              </a:spcAft>
              <a:defRPr sz="1000"/>
            </a:lvl6pPr>
            <a:lvl7pPr>
              <a:spcBef>
                <a:spcPts val="200"/>
              </a:spcBef>
              <a:spcAft>
                <a:spcPts val="0"/>
              </a:spcAft>
              <a:defRPr sz="1000"/>
            </a:lvl7pPr>
            <a:lvl8pPr>
              <a:spcBef>
                <a:spcPts val="200"/>
              </a:spcBef>
              <a:spcAft>
                <a:spcPts val="0"/>
              </a:spcAft>
              <a:defRPr sz="1000"/>
            </a:lvl8pPr>
            <a:lvl9pPr>
              <a:spcBef>
                <a:spcPts val="200"/>
              </a:spcBef>
              <a:spcAft>
                <a:spcPts val="0"/>
              </a:spcAft>
              <a:defRPr sz="10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63" name="Placeholder for body"/>
          <p:cNvSpPr>
            <a:spLocks noGrp="1"/>
          </p:cNvSpPr>
          <p:nvPr>
            <p:ph type="body" idx="2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700"/>
            </a:lvl1pPr>
            <a:lvl2pPr>
              <a:spcBef>
                <a:spcPts val="200"/>
              </a:spcBef>
              <a:spcAft>
                <a:spcPts val="0"/>
              </a:spcAft>
              <a:defRPr sz="600"/>
            </a:lvl2pPr>
            <a:lvl3pPr>
              <a:spcBef>
                <a:spcPts val="100"/>
              </a:spcBef>
              <a:spcAft>
                <a:spcPts val="0"/>
              </a:spcAft>
              <a:defRPr sz="500"/>
            </a:lvl3pPr>
            <a:lvl4pPr>
              <a:spcBef>
                <a:spcPts val="100"/>
              </a:spcBef>
              <a:spcAft>
                <a:spcPts val="0"/>
              </a:spcAft>
              <a:defRPr sz="500"/>
            </a:lvl4pPr>
            <a:lvl5pPr>
              <a:spcBef>
                <a:spcPts val="100"/>
              </a:spcBef>
              <a:spcAft>
                <a:spcPts val="0"/>
              </a:spcAft>
              <a:defRPr sz="500"/>
            </a:lvl5pPr>
            <a:lvl6pPr>
              <a:spcBef>
                <a:spcPts val="100"/>
              </a:spcBef>
              <a:spcAft>
                <a:spcPts val="0"/>
              </a:spcAft>
              <a:defRPr sz="500"/>
            </a:lvl6pPr>
            <a:lvl7pPr>
              <a:spcBef>
                <a:spcPts val="100"/>
              </a:spcBef>
              <a:spcAft>
                <a:spcPts val="0"/>
              </a:spcAft>
              <a:defRPr sz="500"/>
            </a:lvl7pPr>
            <a:lvl8pPr>
              <a:spcBef>
                <a:spcPts val="100"/>
              </a:spcBef>
              <a:spcAft>
                <a:spcPts val="0"/>
              </a:spcAft>
              <a:defRPr sz="500"/>
            </a:lvl8pPr>
            <a:lvl9pPr>
              <a:spcBef>
                <a:spcPts val="100"/>
              </a:spcBef>
              <a:spcAft>
                <a:spcPts val="0"/>
              </a:spcAft>
              <a:defRPr sz="5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64" name="Placeholder for sldNum"/>
          <p:cNvSpPr>
            <a:spLocks noGrp="1"/>
          </p:cNvSpPr>
          <p:nvPr>
            <p:ph type="sldNum" idx="3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15F08B3-0E37-A9EE-E532-59AFAAB0F9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for title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2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000" b="1"/>
            </a:lvl1pPr>
          </a:lstStyle>
          <a:p>
            <a:r>
              <a:t>Click to edit master title style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</p:spPr>
        <p:txBody>
          <a:bodyPr lIns="45725" tIns="22850" rIns="45725" bIns="22850" rtlCol="0" anchor="t">
            <a:normAutofit/>
          </a:bodyPr>
          <a:lstStyle>
            <a:lvl1pPr>
              <a:spcBef>
                <a:spcPts val="300"/>
              </a:spcBef>
              <a:spcAft>
                <a:spcPts val="0"/>
              </a:spcAft>
              <a:defRPr/>
            </a:lvl1pPr>
          </a:lstStyle>
          <a:p>
            <a:pPr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Placeholder for body"/>
          <p:cNvSpPr>
            <a:spLocks noGrp="1"/>
          </p:cNvSpPr>
          <p:nvPr>
            <p:ph type="body" idx="1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>
            <a:lvl1pPr>
              <a:spcBef>
                <a:spcPts val="200"/>
              </a:spcBef>
              <a:spcAft>
                <a:spcPts val="0"/>
              </a:spcAft>
              <a:defRPr sz="700"/>
            </a:lvl1pPr>
            <a:lvl2pPr>
              <a:spcBef>
                <a:spcPts val="200"/>
              </a:spcBef>
              <a:spcAft>
                <a:spcPts val="0"/>
              </a:spcAft>
              <a:defRPr sz="600"/>
            </a:lvl2pPr>
            <a:lvl3pPr>
              <a:spcBef>
                <a:spcPts val="100"/>
              </a:spcBef>
              <a:spcAft>
                <a:spcPts val="0"/>
              </a:spcAft>
              <a:defRPr sz="500"/>
            </a:lvl3pPr>
            <a:lvl4pPr>
              <a:spcBef>
                <a:spcPts val="100"/>
              </a:spcBef>
              <a:spcAft>
                <a:spcPts val="0"/>
              </a:spcAft>
              <a:defRPr sz="500"/>
            </a:lvl4pPr>
            <a:lvl5pPr>
              <a:spcBef>
                <a:spcPts val="100"/>
              </a:spcBef>
              <a:spcAft>
                <a:spcPts val="0"/>
              </a:spcAft>
              <a:defRPr sz="500"/>
            </a:lvl5pPr>
            <a:lvl6pPr>
              <a:spcBef>
                <a:spcPts val="100"/>
              </a:spcBef>
              <a:spcAft>
                <a:spcPts val="0"/>
              </a:spcAft>
              <a:defRPr sz="500"/>
            </a:lvl6pPr>
            <a:lvl7pPr>
              <a:spcBef>
                <a:spcPts val="100"/>
              </a:spcBef>
              <a:spcAft>
                <a:spcPts val="0"/>
              </a:spcAft>
              <a:defRPr sz="500"/>
            </a:lvl7pPr>
            <a:lvl8pPr>
              <a:spcBef>
                <a:spcPts val="100"/>
              </a:spcBef>
              <a:spcAft>
                <a:spcPts val="0"/>
              </a:spcAft>
              <a:defRPr sz="500"/>
            </a:lvl8pPr>
            <a:lvl9pPr>
              <a:spcBef>
                <a:spcPts val="100"/>
              </a:spcBef>
              <a:spcAft>
                <a:spcPts val="0"/>
              </a:spcAft>
              <a:defRPr sz="500"/>
            </a:lvl9pPr>
          </a:lstStyle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68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258EA55B-2A68-936D-4D48-09284240D33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for title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5" name="Placeholder for body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r>
              <a:t>First level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6" name="Placeholder for sldNum"/>
          <p:cNvSpPr>
            <a:spLocks noGrp="1"/>
          </p:cNvSpPr>
          <p:nvPr>
            <p:ph type="sldNum" idx="2"/>
          </p:nvPr>
        </p:nvSpPr>
        <p:spPr>
          <a:xfrm>
            <a:off x="3276600" y="3178175"/>
            <a:ext cx="1066800" cy="182400"/>
          </a:xfrm>
          <a:prstGeom prst="rect">
            <a:avLst/>
          </a:prstGeom>
          <a:noFill/>
        </p:spPr>
        <p:txBody>
          <a:bodyPr lIns="91440" tIns="45720" rIns="91440" bIns="45720" rtlCol="0">
            <a:norm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2AD2AEFD-7ED1-712F-BC7B-5B826FEEA0BE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314659630" r:id="rId1"/>
    <p:sldLayoutId id="2314659631" r:id="rId2"/>
    <p:sldLayoutId id="2314659632" r:id="rId3"/>
    <p:sldLayoutId id="2314659633" r:id="rId4"/>
    <p:sldLayoutId id="2314659634" r:id="rId5"/>
    <p:sldLayoutId id="2314659635" r:id="rId6"/>
    <p:sldLayoutId id="2314659636" r:id="rId7"/>
    <p:sldLayoutId id="2314659637" r:id="rId8"/>
    <p:sldLayoutId id="2314659638" r:id="rId9"/>
    <p:sldLayoutId id="2314659639" r:id="rId10"/>
    <p:sldLayoutId id="2314659640" r:id="rId11"/>
    <p:sldLayoutId id="2314659641" r:id="rId12"/>
    <p:sldLayoutId id="2314659642" r:id="rId13"/>
    <p:sldLayoutId id="2314659643" r:id="rId14"/>
    <p:sldLayoutId id="2314659645" r:id="rId15"/>
    <p:sldLayoutId id="2314659646" r:id="rId16"/>
  </p:sldLayoutIdLst>
  <p:txStyles>
    <p:titleStyle>
      <a:lvl1pPr algn="ctr" defTabSz="914400">
        <a:lnSpc>
          <a:spcPct val="100000"/>
        </a:lnSpc>
        <a:spcBef>
          <a:spcPts val="0"/>
        </a:spcBef>
        <a:spcAft>
          <a:spcPts val="0"/>
        </a:spcAft>
        <a:defRPr sz="22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1pPr>
      <a:extLst/>
    </p:titleStyle>
    <p:bodyStyle>
      <a:lvl1pPr marL="285750" indent="-285750" algn="l" defTabSz="914400">
        <a:lnSpc>
          <a:spcPct val="100000"/>
        </a:lnSpc>
        <a:spcBef>
          <a:spcPts val="300"/>
        </a:spcBef>
        <a:spcAft>
          <a:spcPts val="0"/>
        </a:spcAft>
        <a:buAutoNum type="arabicPeriod"/>
        <a:defRPr sz="16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1pPr>
      <a:lvl2pPr marL="571500" indent="-285750" algn="l" defTabSz="914400">
        <a:lnSpc>
          <a:spcPct val="100000"/>
        </a:lnSpc>
        <a:spcBef>
          <a:spcPts val="300"/>
        </a:spcBef>
        <a:spcAft>
          <a:spcPts val="0"/>
        </a:spcAft>
        <a:buAutoNum type="arabicPeriod"/>
        <a:defRPr sz="14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2pPr>
      <a:lvl3pPr marL="85725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2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3pPr>
      <a:lvl4pPr marL="114300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0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4pPr>
      <a:lvl5pPr marL="142875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0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5pPr>
      <a:lvl6pPr marL="171450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0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6pPr>
      <a:lvl7pPr marL="200025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0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7pPr>
      <a:lvl8pPr marL="228600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0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8pPr>
      <a:lvl9pPr marL="2571750" indent="-285750" algn="l" defTabSz="914400">
        <a:lnSpc>
          <a:spcPct val="100000"/>
        </a:lnSpc>
        <a:spcBef>
          <a:spcPts val="200"/>
        </a:spcBef>
        <a:spcAft>
          <a:spcPts val="0"/>
        </a:spcAft>
        <a:buAutoNum type="arabicPeriod"/>
        <a:defRPr sz="1000">
          <a:solidFill>
            <a:srgbClr val="000000">
              <a:alpha val="100000"/>
            </a:srgbClr>
          </a:solidFill>
          <a:latin typeface="Calibri"/>
          <a:ea typeface="Calibri"/>
          <a:cs typeface="Calibri"/>
        </a:defRPr>
      </a:lvl9pPr>
      <a:extLst/>
    </p:bodyStyle>
    <p:otherStyle>
      <a:lvl1pPr marL="0" algn="l" defTabSz="914400">
        <a:defRPr sz="1100" kern="1200"/>
      </a:lvl1pPr>
      <a:lvl2pPr marL="457200" algn="l" defTabSz="914400">
        <a:defRPr sz="1100" kern="1200"/>
      </a:lvl2pPr>
      <a:lvl3pPr marL="914400" algn="l" defTabSz="914400">
        <a:defRPr sz="1100" kern="1200"/>
      </a:lvl3pPr>
      <a:lvl4pPr marL="1371600" algn="l" defTabSz="914400">
        <a:defRPr sz="1100" kern="1200"/>
      </a:lvl4pPr>
      <a:lvl5pPr marL="1828800" algn="l" defTabSz="914400">
        <a:defRPr sz="1100" kern="1200"/>
      </a:lvl5pPr>
      <a:lvl6pPr marL="2286000" algn="l" defTabSz="914400">
        <a:defRPr sz="1100" kern="1200"/>
      </a:lvl6pPr>
      <a:lvl7pPr marL="2743200" algn="l" defTabSz="914400">
        <a:defRPr sz="1100" kern="1200"/>
      </a:lvl7pPr>
      <a:lvl8pPr marL="3200400" algn="l" defTabSz="914400">
        <a:defRPr sz="1100" kern="1200"/>
      </a:lvl8pPr>
      <a:lvl9pPr marL="3657600" algn="l" defTabSz="914400">
        <a:defRPr sz="1100" kern="1200"/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opri.sg/latest-news/evaluating-the-impact-of-targeted-risk-based-management-in-patients-with-modifiable-high-risk-copd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6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1769419"/>
          <a:ext cx="9144001" cy="5143500"/>
          <a:chOff x="0" y="1769419"/>
          <a:chExt cx="9144001" cy="5143500"/>
        </a:xfrm>
      </p:grpSpPr>
      <p:sp>
        <p:nvSpPr>
          <p:cNvPr id="2" name="Rectangle 1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 marL="0" marR="0" lvl="0" indent="0" algn="l" defTabSz="2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696" y="4839713"/>
            <a:ext cx="489139" cy="264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067693"/>
            <a:ext cx="9144000" cy="864097"/>
          </a:xfrm>
          <a:prstGeom prst="rect">
            <a:avLst/>
          </a:prstGeom>
          <a:solidFill>
            <a:srgbClr val="F2A21F"/>
          </a:solidFill>
        </p:spPr>
        <p:txBody>
          <a:bodyPr lIns="45725" tIns="45725" rIns="45725" bIns="45725" rtlCol="0" anchor="ctr">
            <a:noAutofit/>
          </a:bodyPr>
          <a:lstStyle/>
          <a:p>
            <a:pPr marL="0" marR="0" lvl="0" indent="0" algn="ctr" defTabSz="28575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CONQUEST quality standards: for the COllaboratioN on QUality improvement initiative for achieving Excellence in STandards of COPD care</a:t>
            </a:r>
            <a:endParaRPr kumimoji="0" lang="en-SG" sz="1600" b="1" i="0" u="none" strike="noStrike" kern="0" cap="none" spc="0" normalizeH="0" baseline="0" noProof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t="34909" b="34524"/>
          <a:stretch>
            <a:fillRect/>
          </a:stretch>
        </p:blipFill>
        <p:spPr>
          <a:xfrm>
            <a:off x="1907704" y="339502"/>
            <a:ext cx="5404594" cy="1276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8416E8-9AD8-43D8-A9EC-E830F3CFC26E}"/>
              </a:ext>
            </a:extLst>
          </p:cNvPr>
          <p:cNvSpPr txBox="1"/>
          <p:nvPr/>
        </p:nvSpPr>
        <p:spPr>
          <a:xfrm>
            <a:off x="70696" y="3066480"/>
            <a:ext cx="8974337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8575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Rachel Pullen, Marc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Miravitlles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Anita Sharma, Dave Singh, Fernando Martinez, John R Hurst, Luis Alves, Mark Dransfield,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Rongchang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Chen, Shigeo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Tonya Winders, Christopher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Blango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Hana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Muellerova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Frank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Paul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Dorinsky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Marianna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Alacqua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Tamsin Morris, Victoria Carter, Amy Couper, Rupert Jones, Konstantinos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Kostikas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Ruth Murray, David Price</a:t>
            </a:r>
          </a:p>
          <a:p>
            <a:pPr marL="0" marR="0" lvl="0" indent="0" algn="ctr" defTabSz="2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2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 Journal of Chronic Obstructive Pulmonary Disease 2021:16 2301–2322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7F8BB-9FF9-4106-B467-C5FB0425E261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20348-A883-4A83-B8F7-3826E32109EC}"/>
              </a:ext>
            </a:extLst>
          </p:cNvPr>
          <p:cNvSpPr txBox="1"/>
          <p:nvPr/>
        </p:nvSpPr>
        <p:spPr>
          <a:xfrm>
            <a:off x="-86389" y="4585153"/>
            <a:ext cx="92885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tx2"/>
                </a:solidFill>
              </a:rPr>
              <a:t>CONQUEST is conducted by Optimum Patient Care Global and the Observational and Pragmatic Research Institute and is co-funded by Optimum Patient Care Global and AstraZeneca</a:t>
            </a:r>
            <a:endParaRPr lang="en-SG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Overview of CONQUEST Quality Standards</a:t>
            </a:r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D91FB8-D988-4580-8B49-EB41D5C8BFD6}"/>
              </a:ext>
            </a:extLst>
          </p:cNvPr>
          <p:cNvGrpSpPr/>
          <p:nvPr/>
        </p:nvGrpSpPr>
        <p:grpSpPr>
          <a:xfrm>
            <a:off x="262185" y="909553"/>
            <a:ext cx="8619629" cy="3557157"/>
            <a:chOff x="262185" y="793171"/>
            <a:chExt cx="8619629" cy="35571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8E9E5CD-CC17-4BF8-880F-F94BFD240D09}"/>
                </a:ext>
              </a:extLst>
            </p:cNvPr>
            <p:cNvGrpSpPr/>
            <p:nvPr/>
          </p:nvGrpSpPr>
          <p:grpSpPr>
            <a:xfrm>
              <a:off x="262185" y="793171"/>
              <a:ext cx="8619629" cy="3557157"/>
              <a:chOff x="198179" y="982752"/>
              <a:chExt cx="8619629" cy="355715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77E015A-A6D9-42EF-8199-F8CF2B7CAF51}"/>
                  </a:ext>
                </a:extLst>
              </p:cNvPr>
              <p:cNvGrpSpPr/>
              <p:nvPr/>
            </p:nvGrpSpPr>
            <p:grpSpPr>
              <a:xfrm>
                <a:off x="198179" y="982752"/>
                <a:ext cx="8619629" cy="3557157"/>
                <a:chOff x="198179" y="982752"/>
                <a:chExt cx="8619629" cy="3557157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16CFDD5-E931-433F-9ABC-EE2CA6A3ED1C}"/>
                    </a:ext>
                  </a:extLst>
                </p:cNvPr>
                <p:cNvGrpSpPr/>
                <p:nvPr/>
              </p:nvGrpSpPr>
              <p:grpSpPr>
                <a:xfrm>
                  <a:off x="198179" y="1207337"/>
                  <a:ext cx="8619629" cy="3332572"/>
                  <a:chOff x="198179" y="1207337"/>
                  <a:chExt cx="8619629" cy="3332572"/>
                </a:xfrm>
              </p:grpSpPr>
              <p:sp>
                <p:nvSpPr>
                  <p:cNvPr id="20" name="Google Shape;77;p14">
                    <a:extLst>
                      <a:ext uri="{FF2B5EF4-FFF2-40B4-BE49-F238E27FC236}">
                        <a16:creationId xmlns:a16="http://schemas.microsoft.com/office/drawing/2014/main" id="{61ABD991-E524-45E9-B4BD-DF98DB515543}"/>
                      </a:ext>
                    </a:extLst>
                  </p:cNvPr>
                  <p:cNvSpPr txBox="1"/>
                  <p:nvPr/>
                </p:nvSpPr>
                <p:spPr>
                  <a:xfrm>
                    <a:off x="202462" y="3317484"/>
                    <a:ext cx="2710800" cy="12224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67500" rIns="0" bIns="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200" b="1">
                        <a:latin typeface="+mn-lt"/>
                        <a:cs typeface="Calibri" panose="020F0502020204030204" pitchFamily="34" charset="0"/>
                      </a:rPr>
                      <a:t>4. </a:t>
                    </a:r>
                    <a:r>
                      <a:rPr lang="en-GB" sz="1200" b="1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  <a:t>Follow up</a:t>
                    </a:r>
                    <a:br>
                      <a:rPr lang="en-GB" sz="1100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</a:br>
                    <a:endParaRPr lang="en-GB" sz="1100" i="0" u="none" strike="noStrike" cap="none">
                      <a:solidFill>
                        <a:srgbClr val="000000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Ensure regular follow up to address </a:t>
                    </a:r>
                    <a:r>
                      <a:rPr lang="en-GB" sz="100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pharmacological</a:t>
                    </a: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 and non-</a:t>
                    </a:r>
                    <a:r>
                      <a:rPr lang="en-GB" sz="100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pharmacological</a:t>
                    </a: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 interventions, symptoms review &amp; risk prevention and lifestyle risk factors</a:t>
                    </a:r>
                    <a:endParaRPr sz="100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200"/>
                      <a:buFont typeface="Arial"/>
                      <a:buNone/>
                    </a:pPr>
                    <a:endParaRPr sz="1200" i="0" u="none" strike="noStrike" cap="none">
                      <a:solidFill>
                        <a:srgbClr val="00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1" name="Google Shape;88;p14">
                    <a:extLst>
                      <a:ext uri="{FF2B5EF4-FFF2-40B4-BE49-F238E27FC236}">
                        <a16:creationId xmlns:a16="http://schemas.microsoft.com/office/drawing/2014/main" id="{CC202A31-8A06-4E9F-9D48-AC083AEB5332}"/>
                      </a:ext>
                    </a:extLst>
                  </p:cNvPr>
                  <p:cNvSpPr txBox="1"/>
                  <p:nvPr/>
                </p:nvSpPr>
                <p:spPr>
                  <a:xfrm>
                    <a:off x="4050350" y="2209600"/>
                    <a:ext cx="1051800" cy="738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200">
                        <a:solidFill>
                          <a:srgbClr val="FFFFFF"/>
                        </a:solidFill>
                        <a:latin typeface="+mn-lt"/>
                      </a:rPr>
                      <a:t>CONQUEST Quality Standards</a:t>
                    </a:r>
                    <a:endParaRPr sz="1200">
                      <a:solidFill>
                        <a:srgbClr val="FFFFFF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22" name="Google Shape;68;p14">
                    <a:extLst>
                      <a:ext uri="{FF2B5EF4-FFF2-40B4-BE49-F238E27FC236}">
                        <a16:creationId xmlns:a16="http://schemas.microsoft.com/office/drawing/2014/main" id="{7DCB7EB3-4497-4925-A9D6-6BBE53F3E593}"/>
                      </a:ext>
                    </a:extLst>
                  </p:cNvPr>
                  <p:cNvSpPr txBox="1"/>
                  <p:nvPr/>
                </p:nvSpPr>
                <p:spPr>
                  <a:xfrm>
                    <a:off x="198179" y="1299764"/>
                    <a:ext cx="2710471" cy="128852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67500" rIns="0" bIns="0" anchor="t" anchorCtr="0">
                    <a:noAutofit/>
                  </a:bodyPr>
                  <a:lstStyle/>
                  <a:p>
                    <a:pPr marR="0" lvl="0" algn="l" rtl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b="1">
                        <a:latin typeface="+mn-lt"/>
                        <a:cs typeface="Calibri" panose="020F0502020204030204" pitchFamily="34" charset="0"/>
                      </a:rPr>
                      <a:t>1. </a:t>
                    </a:r>
                    <a:r>
                      <a:rPr lang="en-GB" sz="1200" b="1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  <a:t>Identification of target population</a:t>
                    </a:r>
                  </a:p>
                  <a:p>
                    <a:pPr marR="0" lvl="0" algn="l" rtl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br>
                      <a:rPr lang="en-GB" sz="1200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</a:b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Identify individuals ≥40 years </a:t>
                    </a:r>
                    <a:r>
                      <a:rPr lang="en-GB" sz="100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of age (with or without a COPD diagnosis)</a:t>
                    </a: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 with a history of smoking or relevant environmental exposure</a:t>
                    </a:r>
                    <a:r>
                      <a:rPr lang="en-GB" sz="100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,</a:t>
                    </a: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 at increased risk of exacerbations, morbidity, a</a:t>
                    </a:r>
                    <a:r>
                      <a:rPr lang="en-GB" sz="100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nd mortality and with scope for COPD management optimization. </a:t>
                    </a:r>
                    <a:endParaRPr sz="100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And, within this population, to identify those with greater cardiovascular risk. </a:t>
                    </a:r>
                    <a:endParaRPr sz="100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" name="Google Shape;73;p14">
                    <a:extLst>
                      <a:ext uri="{FF2B5EF4-FFF2-40B4-BE49-F238E27FC236}">
                        <a16:creationId xmlns:a16="http://schemas.microsoft.com/office/drawing/2014/main" id="{6A022D8F-6000-499A-910B-FFFAB5D0BF0A}"/>
                      </a:ext>
                    </a:extLst>
                  </p:cNvPr>
                  <p:cNvSpPr txBox="1"/>
                  <p:nvPr/>
                </p:nvSpPr>
                <p:spPr>
                  <a:xfrm>
                    <a:off x="6099955" y="3317484"/>
                    <a:ext cx="2710800" cy="1037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67500" rIns="0" bIns="0" anchor="t" anchorCtr="0">
                    <a:noAutofit/>
                  </a:bodyPr>
                  <a:lstStyle/>
                  <a:p>
                    <a:pPr marL="0" marR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200" b="1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  <a:t>3. </a:t>
                    </a:r>
                    <a:r>
                      <a:rPr lang="en-GB" sz="1200" b="1">
                        <a:latin typeface="+mn-lt"/>
                        <a:cs typeface="Calibri" panose="020F0502020204030204" pitchFamily="34" charset="0"/>
                      </a:rPr>
                      <a:t>Non-pharmacological and pharmacological </a:t>
                    </a:r>
                    <a:r>
                      <a:rPr lang="en-GB" sz="1200" b="1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  <a:t>Intervention</a:t>
                    </a:r>
                  </a:p>
                  <a:p>
                    <a:pPr marL="0" marR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lang="en-GB" sz="1200" b="1" i="0" u="none" strike="noStrike" cap="none">
                      <a:latin typeface="+mn-lt"/>
                      <a:cs typeface="Calibri" panose="020F0502020204030204" pitchFamily="34" charset="0"/>
                    </a:endParaRPr>
                  </a:p>
                  <a:p>
                    <a:pPr algn="r"/>
                    <a:r>
                      <a:rPr lang="en-US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Target therapeutic interventions according to individual risk assessment and biological traits</a:t>
                    </a:r>
                    <a:endParaRPr lang="en-US" sz="100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0" marR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lang="en-GB" sz="1500" i="0" u="none" strike="noStrike" cap="none">
                      <a:solidFill>
                        <a:srgbClr val="000000"/>
                      </a:solidFill>
                      <a:latin typeface="+mn-lt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24" name="Google Shape;67;p14">
                    <a:extLst>
                      <a:ext uri="{FF2B5EF4-FFF2-40B4-BE49-F238E27FC236}">
                        <a16:creationId xmlns:a16="http://schemas.microsoft.com/office/drawing/2014/main" id="{CA7BC608-1361-4EA9-8C25-86AC4F86E5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095" y="3233782"/>
                    <a:ext cx="3207735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969696"/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5" name="Google Shape;67;p14">
                    <a:extLst>
                      <a:ext uri="{FF2B5EF4-FFF2-40B4-BE49-F238E27FC236}">
                        <a16:creationId xmlns:a16="http://schemas.microsoft.com/office/drawing/2014/main" id="{54412B82-DBB6-470E-9F38-93DAD77E72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2334" y="1207337"/>
                    <a:ext cx="3612435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969696"/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6" name="Google Shape;67;p14">
                    <a:extLst>
                      <a:ext uri="{FF2B5EF4-FFF2-40B4-BE49-F238E27FC236}">
                        <a16:creationId xmlns:a16="http://schemas.microsoft.com/office/drawing/2014/main" id="{3819788D-3E2B-40FB-A7E4-F99DAE71EC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98320" y="1207337"/>
                    <a:ext cx="3612435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969696"/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27" name="Google Shape;71;p14">
                    <a:extLst>
                      <a:ext uri="{FF2B5EF4-FFF2-40B4-BE49-F238E27FC236}">
                        <a16:creationId xmlns:a16="http://schemas.microsoft.com/office/drawing/2014/main" id="{9D5FCA7E-40FF-489D-B84E-5DD84221D36E}"/>
                      </a:ext>
                    </a:extLst>
                  </p:cNvPr>
                  <p:cNvSpPr txBox="1"/>
                  <p:nvPr/>
                </p:nvSpPr>
                <p:spPr>
                  <a:xfrm>
                    <a:off x="6037064" y="1279506"/>
                    <a:ext cx="2710800" cy="14530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67500" rIns="0" bIns="0" anchor="t" anchorCtr="0">
                    <a:noAutofit/>
                  </a:bodyPr>
                  <a:lstStyle/>
                  <a:p>
                    <a:pPr marL="0" marR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200" b="1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  <a:t>2. Assessment of disease &amp; quantification of future risk</a:t>
                    </a:r>
                    <a:br>
                      <a:rPr lang="en-GB" sz="1200" b="1" i="0" u="none" strike="noStrike" cap="none">
                        <a:solidFill>
                          <a:srgbClr val="000000"/>
                        </a:solidFill>
                        <a:latin typeface="+mn-lt"/>
                        <a:cs typeface="Calibri" panose="020F0502020204030204" pitchFamily="34" charset="0"/>
                      </a:rPr>
                    </a:br>
                    <a:endParaRPr lang="en-GB" sz="1200" b="1" i="0" u="none" strike="noStrike" cap="none">
                      <a:solidFill>
                        <a:srgbClr val="000000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0" marR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i="0" u="none" strike="noStrike" cap="none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rPr>
                      <a:t>Perform thorough phenotyping, assessment of underlying biological traits and risk prediction of all patients identified within the target population.</a:t>
                    </a:r>
                    <a:endParaRPr sz="100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endParaRPr>
                  </a:p>
                  <a:p>
                    <a:pPr marL="2400300" marR="0" lvl="0" indent="1524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Calibri"/>
                      <a:buNone/>
                    </a:pPr>
                    <a:endParaRPr sz="1100">
                      <a:latin typeface="+mn-lt"/>
                    </a:endParaRPr>
                  </a:p>
                </p:txBody>
              </p:sp>
              <p:cxnSp>
                <p:nvCxnSpPr>
                  <p:cNvPr id="28" name="Google Shape;67;p14">
                    <a:extLst>
                      <a:ext uri="{FF2B5EF4-FFF2-40B4-BE49-F238E27FC236}">
                        <a16:creationId xmlns:a16="http://schemas.microsoft.com/office/drawing/2014/main" id="{4C0E0CB2-A41D-43E7-9F9B-A8531D627B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10073" y="3233782"/>
                    <a:ext cx="3207735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969696"/>
                    </a:solidFill>
                    <a:prstDash val="dot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13" name="Google Shape;1920;p210">
                  <a:extLst>
                    <a:ext uri="{FF2B5EF4-FFF2-40B4-BE49-F238E27FC236}">
                      <a16:creationId xmlns:a16="http://schemas.microsoft.com/office/drawing/2014/main" id="{B58CA86D-64EA-4F59-92E3-CE1B3844601E}"/>
                    </a:ext>
                  </a:extLst>
                </p:cNvPr>
                <p:cNvGrpSpPr/>
                <p:nvPr/>
              </p:nvGrpSpPr>
              <p:grpSpPr>
                <a:xfrm>
                  <a:off x="3075953" y="982752"/>
                  <a:ext cx="2868554" cy="2822244"/>
                  <a:chOff x="2793266" y="1885735"/>
                  <a:chExt cx="3558036" cy="3557120"/>
                </a:xfrm>
              </p:grpSpPr>
              <p:sp>
                <p:nvSpPr>
                  <p:cNvPr id="16" name="Google Shape;1921;p210">
                    <a:extLst>
                      <a:ext uri="{FF2B5EF4-FFF2-40B4-BE49-F238E27FC236}">
                        <a16:creationId xmlns:a16="http://schemas.microsoft.com/office/drawing/2014/main" id="{6B7124AF-2E55-4833-A64C-2241ED5EE30B}"/>
                      </a:ext>
                    </a:extLst>
                  </p:cNvPr>
                  <p:cNvSpPr/>
                  <p:nvPr/>
                </p:nvSpPr>
                <p:spPr>
                  <a:xfrm>
                    <a:off x="4168768" y="3706576"/>
                    <a:ext cx="2182534" cy="17334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" h="768" extrusionOk="0">
                        <a:moveTo>
                          <a:pt x="685" y="0"/>
                        </a:moveTo>
                        <a:cubicBezTo>
                          <a:pt x="685" y="23"/>
                          <a:pt x="685" y="23"/>
                          <a:pt x="685" y="23"/>
                        </a:cubicBezTo>
                        <a:cubicBezTo>
                          <a:pt x="782" y="23"/>
                          <a:pt x="782" y="23"/>
                          <a:pt x="782" y="23"/>
                        </a:cubicBezTo>
                        <a:cubicBezTo>
                          <a:pt x="583" y="162"/>
                          <a:pt x="583" y="162"/>
                          <a:pt x="583" y="162"/>
                        </a:cubicBezTo>
                        <a:cubicBezTo>
                          <a:pt x="383" y="23"/>
                          <a:pt x="383" y="23"/>
                          <a:pt x="383" y="23"/>
                        </a:cubicBezTo>
                        <a:cubicBezTo>
                          <a:pt x="480" y="23"/>
                          <a:pt x="480" y="23"/>
                          <a:pt x="480" y="23"/>
                        </a:cubicBezTo>
                        <a:cubicBezTo>
                          <a:pt x="480" y="0"/>
                          <a:pt x="480" y="0"/>
                          <a:pt x="480" y="0"/>
                        </a:cubicBezTo>
                        <a:cubicBezTo>
                          <a:pt x="198" y="0"/>
                          <a:pt x="198" y="0"/>
                          <a:pt x="198" y="0"/>
                        </a:cubicBezTo>
                        <a:cubicBezTo>
                          <a:pt x="198" y="282"/>
                          <a:pt x="198" y="282"/>
                          <a:pt x="198" y="282"/>
                        </a:cubicBezTo>
                        <a:cubicBezTo>
                          <a:pt x="137" y="282"/>
                          <a:pt x="137" y="282"/>
                          <a:pt x="137" y="282"/>
                        </a:cubicBezTo>
                        <a:cubicBezTo>
                          <a:pt x="137" y="184"/>
                          <a:pt x="137" y="184"/>
                          <a:pt x="137" y="184"/>
                        </a:cubicBezTo>
                        <a:cubicBezTo>
                          <a:pt x="0" y="384"/>
                          <a:pt x="0" y="384"/>
                          <a:pt x="0" y="384"/>
                        </a:cubicBezTo>
                        <a:cubicBezTo>
                          <a:pt x="137" y="584"/>
                          <a:pt x="137" y="584"/>
                          <a:pt x="137" y="584"/>
                        </a:cubicBezTo>
                        <a:cubicBezTo>
                          <a:pt x="137" y="486"/>
                          <a:pt x="137" y="486"/>
                          <a:pt x="137" y="486"/>
                        </a:cubicBezTo>
                        <a:cubicBezTo>
                          <a:pt x="198" y="486"/>
                          <a:pt x="198" y="486"/>
                          <a:pt x="198" y="486"/>
                        </a:cubicBezTo>
                        <a:cubicBezTo>
                          <a:pt x="198" y="768"/>
                          <a:pt x="198" y="768"/>
                          <a:pt x="198" y="768"/>
                        </a:cubicBezTo>
                        <a:cubicBezTo>
                          <a:pt x="618" y="758"/>
                          <a:pt x="957" y="420"/>
                          <a:pt x="967" y="0"/>
                        </a:cubicBezTo>
                        <a:cubicBezTo>
                          <a:pt x="685" y="0"/>
                          <a:pt x="685" y="0"/>
                          <a:pt x="685" y="0"/>
                        </a:cubicBezTo>
                        <a:close/>
                      </a:path>
                    </a:pathLst>
                  </a:custGeom>
                  <a:solidFill>
                    <a:srgbClr val="32A0B0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" name="Google Shape;1922;p210">
                    <a:extLst>
                      <a:ext uri="{FF2B5EF4-FFF2-40B4-BE49-F238E27FC236}">
                        <a16:creationId xmlns:a16="http://schemas.microsoft.com/office/drawing/2014/main" id="{2E0BA6E2-5374-4B27-AFA5-7536F1E47E17}"/>
                      </a:ext>
                    </a:extLst>
                  </p:cNvPr>
                  <p:cNvSpPr/>
                  <p:nvPr/>
                </p:nvSpPr>
                <p:spPr>
                  <a:xfrm>
                    <a:off x="2793266" y="1885735"/>
                    <a:ext cx="2182534" cy="17334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" h="768" extrusionOk="0">
                        <a:moveTo>
                          <a:pt x="283" y="768"/>
                        </a:moveTo>
                        <a:cubicBezTo>
                          <a:pt x="283" y="745"/>
                          <a:pt x="283" y="745"/>
                          <a:pt x="283" y="745"/>
                        </a:cubicBezTo>
                        <a:cubicBezTo>
                          <a:pt x="186" y="745"/>
                          <a:pt x="186" y="745"/>
                          <a:pt x="186" y="745"/>
                        </a:cubicBezTo>
                        <a:cubicBezTo>
                          <a:pt x="385" y="607"/>
                          <a:pt x="385" y="607"/>
                          <a:pt x="385" y="607"/>
                        </a:cubicBezTo>
                        <a:cubicBezTo>
                          <a:pt x="585" y="745"/>
                          <a:pt x="585" y="745"/>
                          <a:pt x="585" y="745"/>
                        </a:cubicBezTo>
                        <a:cubicBezTo>
                          <a:pt x="488" y="745"/>
                          <a:pt x="488" y="745"/>
                          <a:pt x="488" y="745"/>
                        </a:cubicBezTo>
                        <a:cubicBezTo>
                          <a:pt x="488" y="768"/>
                          <a:pt x="488" y="768"/>
                          <a:pt x="488" y="768"/>
                        </a:cubicBezTo>
                        <a:cubicBezTo>
                          <a:pt x="770" y="768"/>
                          <a:pt x="770" y="768"/>
                          <a:pt x="770" y="768"/>
                        </a:cubicBezTo>
                        <a:cubicBezTo>
                          <a:pt x="770" y="487"/>
                          <a:pt x="770" y="487"/>
                          <a:pt x="770" y="487"/>
                        </a:cubicBezTo>
                        <a:cubicBezTo>
                          <a:pt x="830" y="487"/>
                          <a:pt x="830" y="487"/>
                          <a:pt x="830" y="487"/>
                        </a:cubicBezTo>
                        <a:cubicBezTo>
                          <a:pt x="830" y="585"/>
                          <a:pt x="830" y="585"/>
                          <a:pt x="830" y="585"/>
                        </a:cubicBezTo>
                        <a:cubicBezTo>
                          <a:pt x="967" y="385"/>
                          <a:pt x="967" y="385"/>
                          <a:pt x="967" y="385"/>
                        </a:cubicBezTo>
                        <a:cubicBezTo>
                          <a:pt x="830" y="185"/>
                          <a:pt x="830" y="185"/>
                          <a:pt x="830" y="185"/>
                        </a:cubicBezTo>
                        <a:cubicBezTo>
                          <a:pt x="830" y="283"/>
                          <a:pt x="830" y="283"/>
                          <a:pt x="830" y="283"/>
                        </a:cubicBezTo>
                        <a:cubicBezTo>
                          <a:pt x="770" y="283"/>
                          <a:pt x="770" y="283"/>
                          <a:pt x="770" y="283"/>
                        </a:cubicBezTo>
                        <a:cubicBezTo>
                          <a:pt x="770" y="0"/>
                          <a:pt x="770" y="0"/>
                          <a:pt x="770" y="0"/>
                        </a:cubicBezTo>
                        <a:cubicBezTo>
                          <a:pt x="350" y="10"/>
                          <a:pt x="10" y="348"/>
                          <a:pt x="0" y="768"/>
                        </a:cubicBezTo>
                        <a:lnTo>
                          <a:pt x="283" y="768"/>
                        </a:lnTo>
                        <a:close/>
                      </a:path>
                    </a:pathLst>
                  </a:custGeom>
                  <a:solidFill>
                    <a:srgbClr val="9DDAE3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" name="Google Shape;1923;p210">
                    <a:extLst>
                      <a:ext uri="{FF2B5EF4-FFF2-40B4-BE49-F238E27FC236}">
                        <a16:creationId xmlns:a16="http://schemas.microsoft.com/office/drawing/2014/main" id="{1011EBA2-572F-4723-ADB6-321980970941}"/>
                      </a:ext>
                    </a:extLst>
                  </p:cNvPr>
                  <p:cNvSpPr/>
                  <p:nvPr/>
                </p:nvSpPr>
                <p:spPr>
                  <a:xfrm>
                    <a:off x="2796130" y="3257455"/>
                    <a:ext cx="1733414" cy="218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8" h="968" extrusionOk="0">
                        <a:moveTo>
                          <a:pt x="282" y="198"/>
                        </a:moveTo>
                        <a:cubicBezTo>
                          <a:pt x="0" y="198"/>
                          <a:pt x="0" y="198"/>
                          <a:pt x="0" y="198"/>
                        </a:cubicBezTo>
                        <a:cubicBezTo>
                          <a:pt x="10" y="617"/>
                          <a:pt x="349" y="957"/>
                          <a:pt x="768" y="968"/>
                        </a:cubicBezTo>
                        <a:cubicBezTo>
                          <a:pt x="768" y="685"/>
                          <a:pt x="768" y="685"/>
                          <a:pt x="768" y="685"/>
                        </a:cubicBezTo>
                        <a:cubicBezTo>
                          <a:pt x="746" y="685"/>
                          <a:pt x="746" y="685"/>
                          <a:pt x="746" y="685"/>
                        </a:cubicBezTo>
                        <a:cubicBezTo>
                          <a:pt x="746" y="783"/>
                          <a:pt x="746" y="783"/>
                          <a:pt x="746" y="783"/>
                        </a:cubicBezTo>
                        <a:cubicBezTo>
                          <a:pt x="609" y="583"/>
                          <a:pt x="609" y="583"/>
                          <a:pt x="609" y="583"/>
                        </a:cubicBezTo>
                        <a:cubicBezTo>
                          <a:pt x="746" y="383"/>
                          <a:pt x="746" y="383"/>
                          <a:pt x="746" y="383"/>
                        </a:cubicBezTo>
                        <a:cubicBezTo>
                          <a:pt x="746" y="481"/>
                          <a:pt x="746" y="481"/>
                          <a:pt x="746" y="481"/>
                        </a:cubicBezTo>
                        <a:cubicBezTo>
                          <a:pt x="768" y="481"/>
                          <a:pt x="768" y="481"/>
                          <a:pt x="768" y="481"/>
                        </a:cubicBezTo>
                        <a:cubicBezTo>
                          <a:pt x="768" y="198"/>
                          <a:pt x="768" y="198"/>
                          <a:pt x="768" y="198"/>
                        </a:cubicBezTo>
                        <a:cubicBezTo>
                          <a:pt x="487" y="198"/>
                          <a:pt x="487" y="198"/>
                          <a:pt x="487" y="198"/>
                        </a:cubicBezTo>
                        <a:cubicBezTo>
                          <a:pt x="487" y="138"/>
                          <a:pt x="487" y="138"/>
                          <a:pt x="487" y="138"/>
                        </a:cubicBezTo>
                        <a:cubicBezTo>
                          <a:pt x="584" y="138"/>
                          <a:pt x="584" y="138"/>
                          <a:pt x="584" y="138"/>
                        </a:cubicBezTo>
                        <a:cubicBezTo>
                          <a:pt x="384" y="0"/>
                          <a:pt x="384" y="0"/>
                          <a:pt x="384" y="0"/>
                        </a:cubicBezTo>
                        <a:cubicBezTo>
                          <a:pt x="185" y="138"/>
                          <a:pt x="185" y="138"/>
                          <a:pt x="185" y="138"/>
                        </a:cubicBezTo>
                        <a:cubicBezTo>
                          <a:pt x="282" y="138"/>
                          <a:pt x="282" y="138"/>
                          <a:pt x="282" y="138"/>
                        </a:cubicBezTo>
                        <a:cubicBezTo>
                          <a:pt x="282" y="198"/>
                          <a:pt x="282" y="198"/>
                          <a:pt x="282" y="198"/>
                        </a:cubicBezTo>
                        <a:close/>
                      </a:path>
                    </a:pathLst>
                  </a:custGeom>
                  <a:solidFill>
                    <a:srgbClr val="216A75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24;p210">
                    <a:extLst>
                      <a:ext uri="{FF2B5EF4-FFF2-40B4-BE49-F238E27FC236}">
                        <a16:creationId xmlns:a16="http://schemas.microsoft.com/office/drawing/2014/main" id="{85DF912F-3335-41C8-BA4A-9DAE9C2FB373}"/>
                      </a:ext>
                    </a:extLst>
                  </p:cNvPr>
                  <p:cNvSpPr/>
                  <p:nvPr/>
                </p:nvSpPr>
                <p:spPr>
                  <a:xfrm>
                    <a:off x="4616990" y="1888116"/>
                    <a:ext cx="1731503" cy="218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" h="968" extrusionOk="0">
                        <a:moveTo>
                          <a:pt x="486" y="770"/>
                        </a:moveTo>
                        <a:cubicBezTo>
                          <a:pt x="767" y="770"/>
                          <a:pt x="767" y="770"/>
                          <a:pt x="767" y="770"/>
                        </a:cubicBezTo>
                        <a:cubicBezTo>
                          <a:pt x="757" y="350"/>
                          <a:pt x="419" y="11"/>
                          <a:pt x="0" y="0"/>
                        </a:cubicBezTo>
                        <a:cubicBezTo>
                          <a:pt x="0" y="282"/>
                          <a:pt x="0" y="282"/>
                          <a:pt x="0" y="282"/>
                        </a:cubicBezTo>
                        <a:cubicBezTo>
                          <a:pt x="21" y="282"/>
                          <a:pt x="21" y="282"/>
                          <a:pt x="21" y="282"/>
                        </a:cubicBezTo>
                        <a:cubicBezTo>
                          <a:pt x="21" y="184"/>
                          <a:pt x="21" y="184"/>
                          <a:pt x="21" y="184"/>
                        </a:cubicBezTo>
                        <a:cubicBezTo>
                          <a:pt x="158" y="384"/>
                          <a:pt x="158" y="384"/>
                          <a:pt x="158" y="384"/>
                        </a:cubicBezTo>
                        <a:cubicBezTo>
                          <a:pt x="21" y="584"/>
                          <a:pt x="21" y="584"/>
                          <a:pt x="21" y="584"/>
                        </a:cubicBezTo>
                        <a:cubicBezTo>
                          <a:pt x="21" y="486"/>
                          <a:pt x="21" y="486"/>
                          <a:pt x="21" y="486"/>
                        </a:cubicBezTo>
                        <a:cubicBezTo>
                          <a:pt x="0" y="486"/>
                          <a:pt x="0" y="486"/>
                          <a:pt x="0" y="486"/>
                        </a:cubicBezTo>
                        <a:cubicBezTo>
                          <a:pt x="0" y="770"/>
                          <a:pt x="0" y="770"/>
                          <a:pt x="0" y="770"/>
                        </a:cubicBezTo>
                        <a:cubicBezTo>
                          <a:pt x="281" y="770"/>
                          <a:pt x="281" y="770"/>
                          <a:pt x="281" y="770"/>
                        </a:cubicBezTo>
                        <a:cubicBezTo>
                          <a:pt x="281" y="829"/>
                          <a:pt x="281" y="829"/>
                          <a:pt x="281" y="829"/>
                        </a:cubicBezTo>
                        <a:cubicBezTo>
                          <a:pt x="184" y="829"/>
                          <a:pt x="184" y="829"/>
                          <a:pt x="184" y="829"/>
                        </a:cubicBezTo>
                        <a:cubicBezTo>
                          <a:pt x="384" y="968"/>
                          <a:pt x="384" y="968"/>
                          <a:pt x="384" y="968"/>
                        </a:cubicBezTo>
                        <a:cubicBezTo>
                          <a:pt x="583" y="829"/>
                          <a:pt x="583" y="829"/>
                          <a:pt x="583" y="829"/>
                        </a:cubicBezTo>
                        <a:cubicBezTo>
                          <a:pt x="486" y="829"/>
                          <a:pt x="486" y="829"/>
                          <a:pt x="486" y="829"/>
                        </a:cubicBezTo>
                        <a:cubicBezTo>
                          <a:pt x="486" y="770"/>
                          <a:pt x="486" y="770"/>
                          <a:pt x="486" y="770"/>
                        </a:cubicBezTo>
                        <a:close/>
                      </a:path>
                    </a:pathLst>
                  </a:custGeom>
                  <a:solidFill>
                    <a:srgbClr val="5EC2D1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+mn-lt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14B048A-3741-4EE1-848B-67D8A407DE39}"/>
                    </a:ext>
                  </a:extLst>
                </p:cNvPr>
                <p:cNvSpPr txBox="1"/>
                <p:nvPr/>
              </p:nvSpPr>
              <p:spPr>
                <a:xfrm rot="18984159">
                  <a:off x="3159526" y="1402798"/>
                  <a:ext cx="1522760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SG" b="1">
                      <a:solidFill>
                        <a:schemeClr val="bg1"/>
                      </a:solidFill>
                      <a:effectLst/>
                      <a:latin typeface="+mn-lt"/>
                      <a:cs typeface="Calibri" panose="020F0502020204030204" pitchFamily="34" charset="0"/>
                    </a:rPr>
                    <a:t>Quality Standard </a:t>
                  </a:r>
                  <a:br>
                    <a:rPr lang="en-SG" b="1">
                      <a:solidFill>
                        <a:schemeClr val="bg1"/>
                      </a:solidFill>
                      <a:effectLst/>
                      <a:latin typeface="+mn-lt"/>
                      <a:cs typeface="Calibri" panose="020F0502020204030204" pitchFamily="34" charset="0"/>
                    </a:rPr>
                  </a:br>
                  <a:r>
                    <a:rPr lang="en-SG" b="1">
                      <a:solidFill>
                        <a:schemeClr val="bg1"/>
                      </a:solidFill>
                      <a:effectLst/>
                      <a:latin typeface="+mn-lt"/>
                      <a:cs typeface="Calibri" panose="020F0502020204030204" pitchFamily="34" charset="0"/>
                    </a:rPr>
                    <a:t>1</a:t>
                  </a:r>
                  <a:endParaRPr lang="en-SG" b="1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73E86C-5309-46E8-AF3D-E31EA62A0DC8}"/>
                    </a:ext>
                  </a:extLst>
                </p:cNvPr>
                <p:cNvSpPr txBox="1"/>
                <p:nvPr/>
              </p:nvSpPr>
              <p:spPr>
                <a:xfrm rot="3000000">
                  <a:off x="4339199" y="1489725"/>
                  <a:ext cx="1522760" cy="738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SG" b="1">
                      <a:solidFill>
                        <a:schemeClr val="bg1"/>
                      </a:solidFill>
                      <a:effectLst/>
                      <a:latin typeface="+mn-lt"/>
                      <a:cs typeface="Calibri" panose="020F0502020204030204" pitchFamily="34" charset="0"/>
                    </a:rPr>
                    <a:t>Quality Standard </a:t>
                  </a:r>
                  <a:br>
                    <a:rPr lang="en-SG" b="1">
                      <a:solidFill>
                        <a:schemeClr val="bg1"/>
                      </a:solidFill>
                      <a:effectLst/>
                      <a:latin typeface="+mn-lt"/>
                      <a:cs typeface="Calibri" panose="020F0502020204030204" pitchFamily="34" charset="0"/>
                    </a:rPr>
                  </a:br>
                  <a:r>
                    <a:rPr lang="en-SG" b="1">
                      <a:solidFill>
                        <a:schemeClr val="bg1"/>
                      </a:solidFill>
                      <a:effectLst/>
                      <a:latin typeface="+mn-lt"/>
                      <a:cs typeface="Calibri" panose="020F0502020204030204" pitchFamily="34" charset="0"/>
                    </a:rPr>
                    <a:t>2</a:t>
                  </a:r>
                  <a:endParaRPr lang="en-SG" b="1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88E62A-B721-4DA3-AC45-9E45312F033B}"/>
                  </a:ext>
                </a:extLst>
              </p:cNvPr>
              <p:cNvSpPr txBox="1"/>
              <p:nvPr/>
            </p:nvSpPr>
            <p:spPr>
              <a:xfrm rot="2912750">
                <a:off x="2829072" y="2831697"/>
                <a:ext cx="152276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SG" b="1">
                    <a:solidFill>
                      <a:schemeClr val="bg1"/>
                    </a:solidFill>
                    <a:effectLst/>
                    <a:latin typeface="+mn-lt"/>
                    <a:cs typeface="Calibri" panose="020F0502020204030204" pitchFamily="34" charset="0"/>
                  </a:rPr>
                  <a:t>Quality Standard </a:t>
                </a:r>
                <a:br>
                  <a:rPr lang="en-SG" b="1">
                    <a:solidFill>
                      <a:schemeClr val="bg1"/>
                    </a:solidFill>
                    <a:effectLst/>
                    <a:latin typeface="+mn-lt"/>
                    <a:cs typeface="Calibri" panose="020F0502020204030204" pitchFamily="34" charset="0"/>
                  </a:rPr>
                </a:br>
                <a:r>
                  <a:rPr lang="en-SG" b="1">
                    <a:solidFill>
                      <a:schemeClr val="bg1"/>
                    </a:solidFill>
                    <a:effectLst/>
                    <a:latin typeface="+mn-lt"/>
                    <a:cs typeface="Calibri" panose="020F0502020204030204" pitchFamily="34" charset="0"/>
                  </a:rPr>
                  <a:t>4</a:t>
                </a:r>
                <a:endParaRPr lang="en-SG" b="1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EB8699-8664-4945-8792-DD7A5C292AE7}"/>
                  </a:ext>
                </a:extLst>
              </p:cNvPr>
              <p:cNvSpPr txBox="1"/>
              <p:nvPr/>
            </p:nvSpPr>
            <p:spPr>
              <a:xfrm rot="18984159">
                <a:off x="4591671" y="2927812"/>
                <a:ext cx="152276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SG" b="1">
                    <a:solidFill>
                      <a:schemeClr val="bg1"/>
                    </a:solidFill>
                    <a:effectLst/>
                    <a:latin typeface="+mn-lt"/>
                    <a:cs typeface="Calibri" panose="020F0502020204030204" pitchFamily="34" charset="0"/>
                  </a:rPr>
                  <a:t>Quality Standard </a:t>
                </a:r>
                <a:br>
                  <a:rPr lang="en-SG" b="1">
                    <a:solidFill>
                      <a:schemeClr val="bg1"/>
                    </a:solidFill>
                    <a:effectLst/>
                    <a:latin typeface="+mn-lt"/>
                    <a:cs typeface="Calibri" panose="020F0502020204030204" pitchFamily="34" charset="0"/>
                  </a:rPr>
                </a:br>
                <a:r>
                  <a:rPr lang="en-SG" b="1">
                    <a:solidFill>
                      <a:schemeClr val="bg1"/>
                    </a:solidFill>
                    <a:effectLst/>
                    <a:latin typeface="+mn-lt"/>
                    <a:cs typeface="Calibri" panose="020F0502020204030204" pitchFamily="34" charset="0"/>
                  </a:rPr>
                  <a:t>3</a:t>
                </a:r>
                <a:endParaRPr lang="en-SG" b="1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Google Shape;163;p26">
              <a:extLst>
                <a:ext uri="{FF2B5EF4-FFF2-40B4-BE49-F238E27FC236}">
                  <a16:creationId xmlns:a16="http://schemas.microsoft.com/office/drawing/2014/main" id="{4B43989C-6E19-4C15-A69D-1308F7C5097B}"/>
                </a:ext>
              </a:extLst>
            </p:cNvPr>
            <p:cNvSpPr/>
            <p:nvPr/>
          </p:nvSpPr>
          <p:spPr>
            <a:xfrm>
              <a:off x="4116378" y="1720483"/>
              <a:ext cx="917974" cy="905626"/>
            </a:xfrm>
            <a:custGeom>
              <a:avLst/>
              <a:gdLst/>
              <a:ahLst/>
              <a:cxnLst/>
              <a:rect l="l" t="t" r="r" b="b"/>
              <a:pathLst>
                <a:path w="780" h="763" extrusionOk="0">
                  <a:moveTo>
                    <a:pt x="776" y="381"/>
                  </a:moveTo>
                  <a:cubicBezTo>
                    <a:pt x="776" y="380"/>
                    <a:pt x="776" y="380"/>
                    <a:pt x="776" y="380"/>
                  </a:cubicBezTo>
                  <a:cubicBezTo>
                    <a:pt x="774" y="365"/>
                    <a:pt x="757" y="230"/>
                    <a:pt x="712" y="182"/>
                  </a:cubicBezTo>
                  <a:cubicBezTo>
                    <a:pt x="707" y="177"/>
                    <a:pt x="707" y="177"/>
                    <a:pt x="707" y="177"/>
                  </a:cubicBezTo>
                  <a:cubicBezTo>
                    <a:pt x="712" y="171"/>
                    <a:pt x="712" y="171"/>
                    <a:pt x="712" y="171"/>
                  </a:cubicBezTo>
                  <a:cubicBezTo>
                    <a:pt x="712" y="171"/>
                    <a:pt x="774" y="87"/>
                    <a:pt x="728" y="41"/>
                  </a:cubicBezTo>
                  <a:cubicBezTo>
                    <a:pt x="717" y="30"/>
                    <a:pt x="704" y="25"/>
                    <a:pt x="688" y="25"/>
                  </a:cubicBezTo>
                  <a:cubicBezTo>
                    <a:pt x="646" y="25"/>
                    <a:pt x="602" y="61"/>
                    <a:pt x="602" y="61"/>
                  </a:cubicBezTo>
                  <a:cubicBezTo>
                    <a:pt x="596" y="65"/>
                    <a:pt x="596" y="65"/>
                    <a:pt x="596" y="65"/>
                  </a:cubicBezTo>
                  <a:cubicBezTo>
                    <a:pt x="591" y="61"/>
                    <a:pt x="591" y="61"/>
                    <a:pt x="591" y="61"/>
                  </a:cubicBezTo>
                  <a:cubicBezTo>
                    <a:pt x="591" y="60"/>
                    <a:pt x="518" y="0"/>
                    <a:pt x="388" y="0"/>
                  </a:cubicBezTo>
                  <a:cubicBezTo>
                    <a:pt x="258" y="0"/>
                    <a:pt x="183" y="54"/>
                    <a:pt x="183" y="55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2" y="54"/>
                    <a:pt x="133" y="21"/>
                    <a:pt x="93" y="21"/>
                  </a:cubicBezTo>
                  <a:cubicBezTo>
                    <a:pt x="75" y="21"/>
                    <a:pt x="60" y="28"/>
                    <a:pt x="48" y="40"/>
                  </a:cubicBezTo>
                  <a:cubicBezTo>
                    <a:pt x="0" y="88"/>
                    <a:pt x="61" y="159"/>
                    <a:pt x="64" y="162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3"/>
                    <a:pt x="6" y="276"/>
                    <a:pt x="6" y="380"/>
                  </a:cubicBezTo>
                  <a:cubicBezTo>
                    <a:pt x="6" y="485"/>
                    <a:pt x="65" y="584"/>
                    <a:pt x="65" y="585"/>
                  </a:cubicBezTo>
                  <a:cubicBezTo>
                    <a:pt x="68" y="590"/>
                    <a:pt x="68" y="590"/>
                    <a:pt x="68" y="590"/>
                  </a:cubicBezTo>
                  <a:cubicBezTo>
                    <a:pt x="65" y="595"/>
                    <a:pt x="65" y="595"/>
                    <a:pt x="65" y="595"/>
                  </a:cubicBezTo>
                  <a:cubicBezTo>
                    <a:pt x="62" y="598"/>
                    <a:pt x="0" y="671"/>
                    <a:pt x="50" y="721"/>
                  </a:cubicBezTo>
                  <a:cubicBezTo>
                    <a:pt x="62" y="733"/>
                    <a:pt x="77" y="740"/>
                    <a:pt x="94" y="740"/>
                  </a:cubicBezTo>
                  <a:cubicBezTo>
                    <a:pt x="133" y="740"/>
                    <a:pt x="171" y="705"/>
                    <a:pt x="171" y="705"/>
                  </a:cubicBezTo>
                  <a:cubicBezTo>
                    <a:pt x="176" y="701"/>
                    <a:pt x="176" y="701"/>
                    <a:pt x="176" y="701"/>
                  </a:cubicBezTo>
                  <a:cubicBezTo>
                    <a:pt x="181" y="704"/>
                    <a:pt x="181" y="704"/>
                    <a:pt x="181" y="704"/>
                  </a:cubicBezTo>
                  <a:cubicBezTo>
                    <a:pt x="182" y="705"/>
                    <a:pt x="274" y="763"/>
                    <a:pt x="392" y="763"/>
                  </a:cubicBezTo>
                  <a:cubicBezTo>
                    <a:pt x="510" y="763"/>
                    <a:pt x="593" y="707"/>
                    <a:pt x="593" y="707"/>
                  </a:cubicBezTo>
                  <a:cubicBezTo>
                    <a:pt x="598" y="704"/>
                    <a:pt x="598" y="704"/>
                    <a:pt x="598" y="704"/>
                  </a:cubicBezTo>
                  <a:cubicBezTo>
                    <a:pt x="603" y="707"/>
                    <a:pt x="603" y="707"/>
                    <a:pt x="603" y="707"/>
                  </a:cubicBezTo>
                  <a:cubicBezTo>
                    <a:pt x="603" y="707"/>
                    <a:pt x="646" y="738"/>
                    <a:pt x="686" y="738"/>
                  </a:cubicBezTo>
                  <a:cubicBezTo>
                    <a:pt x="686" y="738"/>
                    <a:pt x="686" y="738"/>
                    <a:pt x="686" y="738"/>
                  </a:cubicBezTo>
                  <a:cubicBezTo>
                    <a:pt x="703" y="738"/>
                    <a:pt x="717" y="733"/>
                    <a:pt x="728" y="722"/>
                  </a:cubicBezTo>
                  <a:cubicBezTo>
                    <a:pt x="770" y="679"/>
                    <a:pt x="712" y="600"/>
                    <a:pt x="712" y="600"/>
                  </a:cubicBezTo>
                  <a:cubicBezTo>
                    <a:pt x="708" y="595"/>
                    <a:pt x="708" y="595"/>
                    <a:pt x="708" y="595"/>
                  </a:cubicBezTo>
                  <a:cubicBezTo>
                    <a:pt x="711" y="591"/>
                    <a:pt x="711" y="591"/>
                    <a:pt x="711" y="591"/>
                  </a:cubicBezTo>
                  <a:cubicBezTo>
                    <a:pt x="712" y="590"/>
                    <a:pt x="780" y="470"/>
                    <a:pt x="776" y="381"/>
                  </a:cubicBezTo>
                  <a:close/>
                </a:path>
              </a:pathLst>
            </a:custGeom>
            <a:solidFill>
              <a:srgbClr val="F6BB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200">
                <a:latin typeface="+mn-lt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B6B7E6-A38B-4C0C-865C-938C0A09E1FB}"/>
                </a:ext>
              </a:extLst>
            </p:cNvPr>
            <p:cNvSpPr txBox="1"/>
            <p:nvPr/>
          </p:nvSpPr>
          <p:spPr>
            <a:xfrm>
              <a:off x="4125019" y="1920277"/>
              <a:ext cx="9179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000" b="1">
                  <a:solidFill>
                    <a:schemeClr val="bg1"/>
                  </a:solidFill>
                  <a:latin typeface="+mn-lt"/>
                </a:rPr>
                <a:t>CONQUEST </a:t>
              </a:r>
            </a:p>
            <a:p>
              <a:pPr algn="ctr"/>
              <a:r>
                <a:rPr lang="en-SG" sz="1000" b="1">
                  <a:solidFill>
                    <a:schemeClr val="bg1"/>
                  </a:solidFill>
                  <a:latin typeface="+mn-lt"/>
                </a:rPr>
                <a:t>Quality Standards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8FFC876-E529-47EF-A7E4-797448790321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9A85C2-DF76-4A96-8CC5-999E85EC1674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Quality Standard #1: Identifying The Target Population</a:t>
            </a:r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B956F35-6F99-4464-AA26-03E55846FEA2}"/>
              </a:ext>
            </a:extLst>
          </p:cNvPr>
          <p:cNvGrpSpPr/>
          <p:nvPr/>
        </p:nvGrpSpPr>
        <p:grpSpPr>
          <a:xfrm>
            <a:off x="251518" y="865887"/>
            <a:ext cx="8640960" cy="1460205"/>
            <a:chOff x="251089" y="667237"/>
            <a:chExt cx="8640960" cy="14602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05FBDA9-1B99-4C2D-8EAB-65B182055D40}"/>
                </a:ext>
              </a:extLst>
            </p:cNvPr>
            <p:cNvSpPr txBox="1"/>
            <p:nvPr/>
          </p:nvSpPr>
          <p:spPr>
            <a:xfrm>
              <a:off x="251089" y="1111779"/>
              <a:ext cx="864096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200" b="1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≥40 years old</a:t>
              </a: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200" b="1">
                  <a:solidFill>
                    <a:schemeClr val="tx2"/>
                  </a:solidFill>
                  <a:cs typeface="Calibri" panose="020F0502020204030204" pitchFamily="34" charset="0"/>
                </a:rPr>
                <a:t>With or without a COPD diagnosis</a:t>
              </a:r>
              <a:endParaRPr lang="en-US" sz="1200" b="1">
                <a:solidFill>
                  <a:schemeClr val="tx2"/>
                </a:solidFill>
                <a:latin typeface="+mn-lt"/>
                <a:cs typeface="Calibri" panose="020F0502020204030204" pitchFamily="34" charset="0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200" b="1">
                  <a:solidFill>
                    <a:schemeClr val="tx2"/>
                  </a:solidFill>
                  <a:cs typeface="Calibri" panose="020F0502020204030204" pitchFamily="34" charset="0"/>
                </a:rPr>
                <a:t>History of smoking/relevant environmental exposure</a:t>
              </a: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200" b="1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Increase</a:t>
              </a:r>
              <a:r>
                <a:rPr lang="en-US" sz="1200" b="1">
                  <a:solidFill>
                    <a:schemeClr val="tx2"/>
                  </a:solidFill>
                  <a:cs typeface="Calibri" panose="020F0502020204030204" pitchFamily="34" charset="0"/>
                </a:rPr>
                <a:t>d risk of exacerbations, morbidity, and mortality</a:t>
              </a: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200" b="1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Scope for COPD management optimization (i.e., modifiable high-risk disease)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73532AE-ADF9-4DEC-B5F6-3FA2CC95340A}"/>
                </a:ext>
              </a:extLst>
            </p:cNvPr>
            <p:cNvSpPr/>
            <p:nvPr/>
          </p:nvSpPr>
          <p:spPr>
            <a:xfrm>
              <a:off x="281986" y="667237"/>
              <a:ext cx="1555896" cy="342900"/>
            </a:xfrm>
            <a:prstGeom prst="roundRect">
              <a:avLst/>
            </a:prstGeom>
            <a:solidFill>
              <a:srgbClr val="9DDA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2"/>
                  </a:solidFill>
                </a:rPr>
                <a:t>Patients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071D91-59AB-4D04-95C1-D2B769C77B77}"/>
              </a:ext>
            </a:extLst>
          </p:cNvPr>
          <p:cNvGrpSpPr/>
          <p:nvPr/>
        </p:nvGrpSpPr>
        <p:grpSpPr>
          <a:xfrm>
            <a:off x="5819597" y="1224130"/>
            <a:ext cx="2858890" cy="729361"/>
            <a:chOff x="4897626" y="1020763"/>
            <a:chExt cx="3818167" cy="788019"/>
          </a:xfrm>
          <a:solidFill>
            <a:srgbClr val="9DDAE3"/>
          </a:solidFill>
        </p:grpSpPr>
        <p:sp>
          <p:nvSpPr>
            <p:cNvPr id="6" name="Callout: Left Arrow 5">
              <a:extLst>
                <a:ext uri="{FF2B5EF4-FFF2-40B4-BE49-F238E27FC236}">
                  <a16:creationId xmlns:a16="http://schemas.microsoft.com/office/drawing/2014/main" id="{6EE55C6C-BDF6-4CF6-AE19-99FAC7778CA2}"/>
                </a:ext>
              </a:extLst>
            </p:cNvPr>
            <p:cNvSpPr/>
            <p:nvPr/>
          </p:nvSpPr>
          <p:spPr>
            <a:xfrm>
              <a:off x="4897626" y="1020763"/>
              <a:ext cx="3818167" cy="788019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819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2"/>
                </a:solidFill>
              </a:endParaRPr>
            </a:p>
          </p:txBody>
        </p:sp>
        <p:pic>
          <p:nvPicPr>
            <p:cNvPr id="14" name="Graphic 13" descr="Heart with pulse with solid fill">
              <a:extLst>
                <a:ext uri="{FF2B5EF4-FFF2-40B4-BE49-F238E27FC236}">
                  <a16:creationId xmlns:a16="http://schemas.microsoft.com/office/drawing/2014/main" id="{3784599B-8B10-420A-B76B-D43D93B8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11511" y="1076980"/>
              <a:ext cx="479972" cy="38153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714D6D-C0CD-45BE-9D8B-83DBB6D9861E}"/>
                </a:ext>
              </a:extLst>
            </p:cNvPr>
            <p:cNvSpPr txBox="1"/>
            <p:nvPr/>
          </p:nvSpPr>
          <p:spPr>
            <a:xfrm>
              <a:off x="6051497" y="1132831"/>
              <a:ext cx="2664296" cy="598553"/>
            </a:xfrm>
            <a:custGeom>
              <a:avLst/>
              <a:gdLst>
                <a:gd name="connsiteX0" fmla="*/ 0 w 2664296"/>
                <a:gd name="connsiteY0" fmla="*/ 0 h 646331"/>
                <a:gd name="connsiteX1" fmla="*/ 2664296 w 2664296"/>
                <a:gd name="connsiteY1" fmla="*/ 0 h 646331"/>
                <a:gd name="connsiteX2" fmla="*/ 2664296 w 2664296"/>
                <a:gd name="connsiteY2" fmla="*/ 646331 h 646331"/>
                <a:gd name="connsiteX3" fmla="*/ 0 w 2664296"/>
                <a:gd name="connsiteY3" fmla="*/ 646331 h 646331"/>
                <a:gd name="connsiteX4" fmla="*/ 0 w 2664296"/>
                <a:gd name="connsiteY4" fmla="*/ 0 h 646331"/>
                <a:gd name="connsiteX0" fmla="*/ 315590 w 2664296"/>
                <a:gd name="connsiteY0" fmla="*/ 40460 h 646331"/>
                <a:gd name="connsiteX1" fmla="*/ 2664296 w 2664296"/>
                <a:gd name="connsiteY1" fmla="*/ 0 h 646331"/>
                <a:gd name="connsiteX2" fmla="*/ 2664296 w 2664296"/>
                <a:gd name="connsiteY2" fmla="*/ 646331 h 646331"/>
                <a:gd name="connsiteX3" fmla="*/ 0 w 2664296"/>
                <a:gd name="connsiteY3" fmla="*/ 646331 h 646331"/>
                <a:gd name="connsiteX4" fmla="*/ 315590 w 2664296"/>
                <a:gd name="connsiteY4" fmla="*/ 40460 h 646331"/>
                <a:gd name="connsiteX0" fmla="*/ 420786 w 2664296"/>
                <a:gd name="connsiteY0" fmla="*/ 8092 h 646331"/>
                <a:gd name="connsiteX1" fmla="*/ 2664296 w 2664296"/>
                <a:gd name="connsiteY1" fmla="*/ 0 h 646331"/>
                <a:gd name="connsiteX2" fmla="*/ 2664296 w 2664296"/>
                <a:gd name="connsiteY2" fmla="*/ 646331 h 646331"/>
                <a:gd name="connsiteX3" fmla="*/ 0 w 2664296"/>
                <a:gd name="connsiteY3" fmla="*/ 646331 h 646331"/>
                <a:gd name="connsiteX4" fmla="*/ 420786 w 2664296"/>
                <a:gd name="connsiteY4" fmla="*/ 8092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4296" h="646331">
                  <a:moveTo>
                    <a:pt x="420786" y="8092"/>
                  </a:moveTo>
                  <a:lnTo>
                    <a:pt x="2664296" y="0"/>
                  </a:lnTo>
                  <a:lnTo>
                    <a:pt x="2664296" y="646331"/>
                  </a:lnTo>
                  <a:lnTo>
                    <a:pt x="0" y="646331"/>
                  </a:lnTo>
                  <a:lnTo>
                    <a:pt x="420786" y="8092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2"/>
                  </a:solidFill>
                </a:rPr>
                <a:t> Identify those with greater cardiovascular risk within this population</a:t>
              </a:r>
            </a:p>
          </p:txBody>
        </p:sp>
      </p:grpSp>
      <p:cxnSp>
        <p:nvCxnSpPr>
          <p:cNvPr id="47" name="Google Shape;67;p14">
            <a:extLst>
              <a:ext uri="{FF2B5EF4-FFF2-40B4-BE49-F238E27FC236}">
                <a16:creationId xmlns:a16="http://schemas.microsoft.com/office/drawing/2014/main" id="{F7C428B3-03DC-415C-9A57-34FEF8CC018D}"/>
              </a:ext>
            </a:extLst>
          </p:cNvPr>
          <p:cNvCxnSpPr>
            <a:cxnSpLocks/>
          </p:cNvCxnSpPr>
          <p:nvPr/>
        </p:nvCxnSpPr>
        <p:spPr>
          <a:xfrm>
            <a:off x="179512" y="2427734"/>
            <a:ext cx="8712966" cy="0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74B5DF1-21B2-45E9-9D05-54C52F37E793}"/>
              </a:ext>
            </a:extLst>
          </p:cNvPr>
          <p:cNvSpPr/>
          <p:nvPr/>
        </p:nvSpPr>
        <p:spPr>
          <a:xfrm>
            <a:off x="395536" y="2571749"/>
            <a:ext cx="3592167" cy="19018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CEDF1EE-50D2-4BEF-8350-04F80F67CDDE}"/>
              </a:ext>
            </a:extLst>
          </p:cNvPr>
          <p:cNvSpPr/>
          <p:nvPr/>
        </p:nvSpPr>
        <p:spPr>
          <a:xfrm>
            <a:off x="4976651" y="2584818"/>
            <a:ext cx="3592167" cy="19018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F67493-F261-4E30-A2A2-526EF77C7C38}"/>
              </a:ext>
            </a:extLst>
          </p:cNvPr>
          <p:cNvSpPr txBox="1"/>
          <p:nvPr/>
        </p:nvSpPr>
        <p:spPr>
          <a:xfrm>
            <a:off x="1183507" y="269853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Rationale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FDCA13-2C32-420B-86CA-F95E3ADA628A}"/>
              </a:ext>
            </a:extLst>
          </p:cNvPr>
          <p:cNvSpPr txBox="1"/>
          <p:nvPr/>
        </p:nvSpPr>
        <p:spPr>
          <a:xfrm>
            <a:off x="5156293" y="2703983"/>
            <a:ext cx="3304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Goals of optimized management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ED9DB-CA71-49FD-89CB-10B1EAA5B844}"/>
              </a:ext>
            </a:extLst>
          </p:cNvPr>
          <p:cNvSpPr txBox="1"/>
          <p:nvPr/>
        </p:nvSpPr>
        <p:spPr>
          <a:xfrm>
            <a:off x="526985" y="3020150"/>
            <a:ext cx="3252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>
                <a:solidFill>
                  <a:schemeClr val="tx2"/>
                </a:solidFill>
              </a:rPr>
              <a:t>Early intervention would slow the speed of disease progression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>
              <a:solidFill>
                <a:schemeClr val="tx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>
                <a:solidFill>
                  <a:schemeClr val="tx2"/>
                </a:solidFill>
              </a:rPr>
              <a:t>Patients at risk of exacerbations require more intense focus on identification, assessment, and treatment optimization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54A106-2942-4FAB-8A7D-BF854F3D3690}"/>
              </a:ext>
            </a:extLst>
          </p:cNvPr>
          <p:cNvSpPr txBox="1"/>
          <p:nvPr/>
        </p:nvSpPr>
        <p:spPr>
          <a:xfrm>
            <a:off x="5156294" y="3006313"/>
            <a:ext cx="3304138" cy="126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200">
                <a:solidFill>
                  <a:schemeClr val="tx2"/>
                </a:solidFill>
              </a:rPr>
              <a:t>Reduce exacerbation rate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200">
                <a:solidFill>
                  <a:schemeClr val="tx2"/>
                </a:solidFill>
              </a:rPr>
              <a:t>Reduce/attenuate lung function decline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200">
                <a:solidFill>
                  <a:schemeClr val="tx2"/>
                </a:solidFill>
              </a:rPr>
              <a:t>Improve patient health-related quality of life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1200">
                <a:solidFill>
                  <a:schemeClr val="tx2"/>
                </a:solidFill>
              </a:rPr>
              <a:t>Decrease cardiovascular risk associated with exacerbations</a:t>
            </a:r>
          </a:p>
        </p:txBody>
      </p:sp>
      <p:pic>
        <p:nvPicPr>
          <p:cNvPr id="3" name="Picture 2" descr="Diagram, icon&#10;&#10;Description automatically generated">
            <a:extLst>
              <a:ext uri="{FF2B5EF4-FFF2-40B4-BE49-F238E27FC236}">
                <a16:creationId xmlns:a16="http://schemas.microsoft.com/office/drawing/2014/main" id="{BA0254B2-5B02-4DD5-9D3F-B640E2F020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95" y="53607"/>
            <a:ext cx="890931" cy="877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097575-A0E5-4B33-B36A-107BA5C6AD2A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pic>
        <p:nvPicPr>
          <p:cNvPr id="23" name="Graphic 22" descr="Heart with pulse with solid fill">
            <a:extLst>
              <a:ext uri="{FF2B5EF4-FFF2-40B4-BE49-F238E27FC236}">
                <a16:creationId xmlns:a16="http://schemas.microsoft.com/office/drawing/2014/main" id="{302AE52E-44AE-4D32-B5D7-B4E8E0B104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3877" y="1326847"/>
            <a:ext cx="324170" cy="3057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DF0D31-B967-49C0-91D6-A78C6DF6F23B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2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Quality Standard #2: Assessing Disease and Quantifying Future Risk</a:t>
            </a:r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7AEF679-A370-47A0-AF73-59ECDDCAB455}"/>
              </a:ext>
            </a:extLst>
          </p:cNvPr>
          <p:cNvSpPr/>
          <p:nvPr/>
        </p:nvSpPr>
        <p:spPr>
          <a:xfrm>
            <a:off x="179512" y="1100042"/>
            <a:ext cx="2736304" cy="792088"/>
          </a:xfrm>
          <a:prstGeom prst="homePlate">
            <a:avLst/>
          </a:prstGeom>
          <a:solidFill>
            <a:srgbClr val="9DD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Phenotype patients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D9E4CAF2-7372-434C-BB46-A447EE76F185}"/>
              </a:ext>
            </a:extLst>
          </p:cNvPr>
          <p:cNvSpPr/>
          <p:nvPr/>
        </p:nvSpPr>
        <p:spPr>
          <a:xfrm>
            <a:off x="3209109" y="1100042"/>
            <a:ext cx="2736304" cy="792088"/>
          </a:xfrm>
          <a:prstGeom prst="homePlate">
            <a:avLst/>
          </a:prstGeom>
          <a:solidFill>
            <a:srgbClr val="9DD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Assess underlying biological traits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268D757B-A417-46E6-BE47-40ACD43180F2}"/>
              </a:ext>
            </a:extLst>
          </p:cNvPr>
          <p:cNvSpPr/>
          <p:nvPr/>
        </p:nvSpPr>
        <p:spPr>
          <a:xfrm>
            <a:off x="6238706" y="1083381"/>
            <a:ext cx="2736304" cy="792088"/>
          </a:xfrm>
          <a:prstGeom prst="homePlate">
            <a:avLst/>
          </a:prstGeom>
          <a:solidFill>
            <a:srgbClr val="9DD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Predict individual risk</a:t>
            </a:r>
          </a:p>
        </p:txBody>
      </p:sp>
      <p:cxnSp>
        <p:nvCxnSpPr>
          <p:cNvPr id="14" name="Google Shape;67;p14">
            <a:extLst>
              <a:ext uri="{FF2B5EF4-FFF2-40B4-BE49-F238E27FC236}">
                <a16:creationId xmlns:a16="http://schemas.microsoft.com/office/drawing/2014/main" id="{C0954A5D-8620-46CD-8378-BF3B2EB95FBC}"/>
              </a:ext>
            </a:extLst>
          </p:cNvPr>
          <p:cNvCxnSpPr>
            <a:cxnSpLocks/>
          </p:cNvCxnSpPr>
          <p:nvPr/>
        </p:nvCxnSpPr>
        <p:spPr>
          <a:xfrm>
            <a:off x="262044" y="2067694"/>
            <a:ext cx="8712966" cy="0"/>
          </a:xfrm>
          <a:prstGeom prst="straightConnector1">
            <a:avLst/>
          </a:prstGeom>
          <a:noFill/>
          <a:ln w="19050" cap="flat" cmpd="sng">
            <a:solidFill>
              <a:srgbClr val="96969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CB636-1F78-49BA-AB52-1F3A276EAFD4}"/>
              </a:ext>
            </a:extLst>
          </p:cNvPr>
          <p:cNvSpPr/>
          <p:nvPr/>
        </p:nvSpPr>
        <p:spPr>
          <a:xfrm>
            <a:off x="395536" y="2211715"/>
            <a:ext cx="3950162" cy="23728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8C3BE6-3E82-4029-9EFE-FBE70CBCDC76}"/>
              </a:ext>
            </a:extLst>
          </p:cNvPr>
          <p:cNvSpPr txBox="1"/>
          <p:nvPr/>
        </p:nvSpPr>
        <p:spPr>
          <a:xfrm>
            <a:off x="1306788" y="2259920"/>
            <a:ext cx="201622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Disease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C07D3-CF5F-43F8-B067-84D44E585B95}"/>
              </a:ext>
            </a:extLst>
          </p:cNvPr>
          <p:cNvSpPr txBox="1"/>
          <p:nvPr/>
        </p:nvSpPr>
        <p:spPr>
          <a:xfrm>
            <a:off x="526985" y="2630548"/>
            <a:ext cx="3712506" cy="18563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7800" indent="-1778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</a:rPr>
              <a:t>͏</a:t>
            </a:r>
            <a:r>
              <a:rPr lang="en-US" b="1">
                <a:solidFill>
                  <a:schemeClr val="tx2"/>
                </a:solidFill>
              </a:rPr>
              <a:t>Symptomatic assessment </a:t>
            </a:r>
            <a:r>
              <a:rPr lang="en-US">
                <a:solidFill>
                  <a:schemeClr val="tx2"/>
                </a:solidFill>
              </a:rPr>
              <a:t>via the COPD Assessment Test (CAT) and MRC dyspnea scale </a:t>
            </a:r>
          </a:p>
          <a:p>
            <a:pPr marL="177800" indent="-1778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</a:rPr>
              <a:t>͏</a:t>
            </a:r>
            <a:r>
              <a:rPr lang="en-US" b="1">
                <a:solidFill>
                  <a:schemeClr val="tx2"/>
                </a:solidFill>
              </a:rPr>
              <a:t>Post-bronchodilator spirometry </a:t>
            </a:r>
            <a:r>
              <a:rPr lang="en-US">
                <a:solidFill>
                  <a:schemeClr val="tx2"/>
                </a:solidFill>
              </a:rPr>
              <a:t>to confirm diagnosis and track lung function</a:t>
            </a:r>
          </a:p>
          <a:p>
            <a:pPr marL="177800" indent="-1778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</a:rPr>
              <a:t>Measuring</a:t>
            </a:r>
            <a:r>
              <a:rPr lang="en-US" b="1">
                <a:solidFill>
                  <a:schemeClr val="tx2"/>
                </a:solidFill>
              </a:rPr>
              <a:t> blood eosinophil counts </a:t>
            </a:r>
            <a:r>
              <a:rPr lang="en-US">
                <a:solidFill>
                  <a:schemeClr val="tx2"/>
                </a:solidFill>
              </a:rPr>
              <a:t>to guide therapy</a:t>
            </a:r>
            <a:endParaRPr lang="en-US">
              <a:solidFill>
                <a:schemeClr val="tx2"/>
              </a:solidFill>
              <a:cs typeface="Arial"/>
            </a:endParaRPr>
          </a:p>
          <a:p>
            <a:pPr marL="177800" indent="-1778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</a:rPr>
              <a:t>͏</a:t>
            </a:r>
            <a:r>
              <a:rPr lang="en-US" b="1">
                <a:solidFill>
                  <a:schemeClr val="tx2"/>
                </a:solidFill>
              </a:rPr>
              <a:t>Imaging</a:t>
            </a:r>
            <a:r>
              <a:rPr lang="en-US">
                <a:solidFill>
                  <a:schemeClr val="tx2"/>
                </a:solidFill>
              </a:rPr>
              <a:t> to evaluate disease, consider other respiratory pathologies, and potentially phenotype patients</a:t>
            </a:r>
          </a:p>
          <a:p>
            <a:pPr marL="177800" indent="-177800"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>
                <a:solidFill>
                  <a:schemeClr val="tx2"/>
                </a:solidFill>
              </a:rPr>
              <a:t>Identifying </a:t>
            </a:r>
            <a:r>
              <a:rPr lang="en-US" b="1">
                <a:solidFill>
                  <a:schemeClr val="tx2"/>
                </a:solidFill>
              </a:rPr>
              <a:t>comorbidities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3E4A63-9BE9-48D8-9C49-DD1B8D00E9FB}"/>
              </a:ext>
            </a:extLst>
          </p:cNvPr>
          <p:cNvGrpSpPr/>
          <p:nvPr/>
        </p:nvGrpSpPr>
        <p:grpSpPr>
          <a:xfrm>
            <a:off x="4814608" y="2229957"/>
            <a:ext cx="3950162" cy="2354836"/>
            <a:chOff x="5024848" y="2085936"/>
            <a:chExt cx="3950162" cy="235483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EA70A1C-5DEF-45F1-B8D9-A03E19A50C37}"/>
                </a:ext>
              </a:extLst>
            </p:cNvPr>
            <p:cNvSpPr/>
            <p:nvPr/>
          </p:nvSpPr>
          <p:spPr>
            <a:xfrm>
              <a:off x="5024848" y="2085936"/>
              <a:ext cx="3950162" cy="23546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CEF2E7-24E7-457E-BA3D-C72ACEEDCD4E}"/>
                </a:ext>
              </a:extLst>
            </p:cNvPr>
            <p:cNvSpPr txBox="1"/>
            <p:nvPr/>
          </p:nvSpPr>
          <p:spPr>
            <a:xfrm>
              <a:off x="5991817" y="2112925"/>
              <a:ext cx="20162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>
                  <a:solidFill>
                    <a:schemeClr val="tx2"/>
                  </a:solidFill>
                </a:rPr>
                <a:t>Risk assessment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E1FCC7-739B-4998-A84C-C5E817C342B8}"/>
                </a:ext>
              </a:extLst>
            </p:cNvPr>
            <p:cNvSpPr txBox="1"/>
            <p:nvPr/>
          </p:nvSpPr>
          <p:spPr>
            <a:xfrm>
              <a:off x="5163097" y="2486391"/>
              <a:ext cx="3670961" cy="195438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7800" indent="-177800">
                <a:buFont typeface="+mj-lt"/>
                <a:buAutoNum type="arabicPeriod"/>
              </a:pPr>
              <a:r>
                <a:rPr lang="en-US">
                  <a:solidFill>
                    <a:schemeClr val="tx2"/>
                  </a:solidFill>
                </a:rPr>
                <a:t>͏Body Mass Index </a:t>
              </a:r>
              <a:r>
                <a:rPr lang="en-US" b="1">
                  <a:solidFill>
                    <a:schemeClr val="tx2"/>
                  </a:solidFill>
                </a:rPr>
                <a:t>(BMI)</a:t>
              </a:r>
              <a:r>
                <a:rPr lang="en-US">
                  <a:solidFill>
                    <a:schemeClr val="tx2"/>
                  </a:solidFill>
                </a:rPr>
                <a:t> evaluation to aid in prediction of exacerbation risk, mortality, and comorbidities</a:t>
              </a:r>
            </a:p>
            <a:p>
              <a:pPr marL="177800" indent="-177800">
                <a:buFont typeface="+mj-lt"/>
                <a:buAutoNum type="arabicPeriod"/>
              </a:pPr>
              <a:endParaRPr lang="en-US">
                <a:solidFill>
                  <a:schemeClr val="tx2"/>
                </a:solidFill>
              </a:endParaRPr>
            </a:p>
            <a:p>
              <a:pPr marL="177800" indent="-177800">
                <a:buFont typeface="+mj-lt"/>
                <a:buAutoNum type="arabicPeriod"/>
              </a:pPr>
              <a:r>
                <a:rPr lang="en-US">
                  <a:solidFill>
                    <a:schemeClr val="tx2"/>
                  </a:solidFill>
                </a:rPr>
                <a:t>͏</a:t>
              </a:r>
              <a:r>
                <a:rPr lang="en-US" b="1">
                  <a:solidFill>
                    <a:schemeClr val="tx2"/>
                  </a:solidFill>
                </a:rPr>
                <a:t>Cardiovascular (CV) risk </a:t>
              </a:r>
              <a:r>
                <a:rPr lang="en-US">
                  <a:solidFill>
                    <a:schemeClr val="tx2"/>
                  </a:solidFill>
                </a:rPr>
                <a:t>evaluation</a:t>
              </a:r>
              <a:endParaRPr lang="en-US">
                <a:solidFill>
                  <a:schemeClr val="tx2"/>
                </a:solidFill>
                <a:cs typeface="Arial"/>
              </a:endParaRPr>
            </a:p>
            <a:p>
              <a:pPr marL="177800" indent="-177800">
                <a:buAutoNum type="arabicPeriod"/>
              </a:pPr>
              <a:endParaRPr lang="en-US">
                <a:solidFill>
                  <a:schemeClr val="tx2"/>
                </a:solidFill>
                <a:cs typeface="Arial"/>
              </a:endParaRPr>
            </a:p>
            <a:p>
              <a:pPr marL="177800" indent="-177800">
                <a:buAutoNum type="arabicPeriod"/>
              </a:pPr>
              <a:r>
                <a:rPr lang="en-US">
                  <a:solidFill>
                    <a:schemeClr val="tx2"/>
                  </a:solidFill>
                  <a:cs typeface="Arial"/>
                </a:rPr>
                <a:t>Evaluation with validated </a:t>
              </a:r>
              <a:r>
                <a:rPr lang="en-US" b="1">
                  <a:solidFill>
                    <a:schemeClr val="tx2"/>
                  </a:solidFill>
                  <a:cs typeface="Arial"/>
                </a:rPr>
                <a:t>multicomponent risk assessment </a:t>
              </a:r>
              <a:r>
                <a:rPr lang="en-US">
                  <a:solidFill>
                    <a:schemeClr val="tx2"/>
                  </a:solidFill>
                  <a:cs typeface="Arial"/>
                </a:rPr>
                <a:t>indices </a:t>
              </a:r>
            </a:p>
            <a:p>
              <a:pPr marL="177800" indent="-177800">
                <a:buFont typeface="+mj-lt"/>
                <a:buAutoNum type="arabicPeriod"/>
              </a:pPr>
              <a:endParaRPr lang="en-US">
                <a:solidFill>
                  <a:schemeClr val="tx2"/>
                </a:solidFill>
              </a:endParaRPr>
            </a:p>
            <a:p>
              <a:pPr marL="177800" indent="-177800">
                <a:buFont typeface="+mj-lt"/>
                <a:buAutoNum type="arabicPeriod"/>
              </a:pPr>
              <a:r>
                <a:rPr lang="en-US">
                  <a:solidFill>
                    <a:schemeClr val="tx2"/>
                  </a:solidFill>
                </a:rPr>
                <a:t>Evaluation of </a:t>
              </a:r>
              <a:r>
                <a:rPr lang="en-US" b="1">
                  <a:solidFill>
                    <a:schemeClr val="tx2"/>
                  </a:solidFill>
                </a:rPr>
                <a:t>cigarette smoke exposure </a:t>
              </a:r>
              <a:r>
                <a:rPr lang="en-US">
                  <a:solidFill>
                    <a:schemeClr val="tx2"/>
                  </a:solidFill>
                </a:rPr>
                <a:t>and</a:t>
              </a:r>
              <a:r>
                <a:rPr lang="en-US" b="1">
                  <a:solidFill>
                    <a:schemeClr val="tx2"/>
                  </a:solidFill>
                </a:rPr>
                <a:t> physical activity</a:t>
              </a:r>
              <a:r>
                <a:rPr lang="en-US">
                  <a:solidFill>
                    <a:schemeClr val="tx2"/>
                  </a:solidFill>
                </a:rPr>
                <a:t> levels </a:t>
              </a:r>
              <a:endParaRPr lang="en-US" b="1">
                <a:solidFill>
                  <a:schemeClr val="tx2"/>
                </a:solidFill>
                <a:cs typeface="Arial"/>
              </a:endParaRPr>
            </a:p>
            <a:p>
              <a:endParaRPr lang="en-US" b="1">
                <a:solidFill>
                  <a:schemeClr val="tx2"/>
                </a:solidFill>
                <a:cs typeface="Arial"/>
              </a:endParaRPr>
            </a:p>
          </p:txBody>
        </p:sp>
      </p:grpSp>
      <p:pic>
        <p:nvPicPr>
          <p:cNvPr id="22" name="Picture 21" descr="Diagram, icon&#10;&#10;Description automatically generated">
            <a:extLst>
              <a:ext uri="{FF2B5EF4-FFF2-40B4-BE49-F238E27FC236}">
                <a16:creationId xmlns:a16="http://schemas.microsoft.com/office/drawing/2014/main" id="{8092621A-72FB-44AA-AD13-D399E9971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95" y="53607"/>
            <a:ext cx="890931" cy="8771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5F6B568-1FBA-46B2-98B4-90B9A1961E57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4C72FF-169A-48EE-8DC7-C23C1705FCDF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3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Quality Standards #3: Non-pharmacological and Pharmacological Intervention </a:t>
            </a:r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4B02267-4091-407B-AEDA-D4D96C998AC1}"/>
              </a:ext>
            </a:extLst>
          </p:cNvPr>
          <p:cNvGrpSpPr/>
          <p:nvPr/>
        </p:nvGrpSpPr>
        <p:grpSpPr>
          <a:xfrm>
            <a:off x="1218885" y="771710"/>
            <a:ext cx="6706225" cy="1567895"/>
            <a:chOff x="963367" y="917861"/>
            <a:chExt cx="6706225" cy="156789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2282FC8-B4DB-4BC2-BFD7-957372825B7A}"/>
                </a:ext>
              </a:extLst>
            </p:cNvPr>
            <p:cNvCxnSpPr>
              <a:cxnSpLocks/>
            </p:cNvCxnSpPr>
            <p:nvPr/>
          </p:nvCxnSpPr>
          <p:spPr>
            <a:xfrm>
              <a:off x="2475535" y="1447484"/>
              <a:ext cx="0" cy="265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FAA046C-F632-445E-AF58-B498A9D2D7DA}"/>
                </a:ext>
              </a:extLst>
            </p:cNvPr>
            <p:cNvCxnSpPr/>
            <p:nvPr/>
          </p:nvCxnSpPr>
          <p:spPr>
            <a:xfrm>
              <a:off x="6156176" y="1491630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EF788E-F842-4F98-8AE4-7371ED54AD85}"/>
                </a:ext>
              </a:extLst>
            </p:cNvPr>
            <p:cNvGrpSpPr/>
            <p:nvPr/>
          </p:nvGrpSpPr>
          <p:grpSpPr>
            <a:xfrm>
              <a:off x="963367" y="921747"/>
              <a:ext cx="3024336" cy="565231"/>
              <a:chOff x="467544" y="921747"/>
              <a:chExt cx="3024336" cy="565231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CBF1FCF-E3FE-48E0-9BD2-B6B11DF2D5E4}"/>
                  </a:ext>
                </a:extLst>
              </p:cNvPr>
              <p:cNvSpPr/>
              <p:nvPr/>
            </p:nvSpPr>
            <p:spPr>
              <a:xfrm>
                <a:off x="467544" y="921747"/>
                <a:ext cx="3024336" cy="565231"/>
              </a:xfrm>
              <a:prstGeom prst="roundRect">
                <a:avLst/>
              </a:prstGeom>
              <a:solidFill>
                <a:srgbClr val="9DDA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>
                    <a:solidFill>
                      <a:schemeClr val="tx2"/>
                    </a:solidFill>
                  </a:rPr>
                  <a:t>      Individual risk assessment</a:t>
                </a:r>
              </a:p>
            </p:txBody>
          </p:sp>
          <p:pic>
            <p:nvPicPr>
              <p:cNvPr id="3" name="Graphic 2" descr="Document with solid fill">
                <a:extLst>
                  <a:ext uri="{FF2B5EF4-FFF2-40B4-BE49-F238E27FC236}">
                    <a16:creationId xmlns:a16="http://schemas.microsoft.com/office/drawing/2014/main" id="{474FA222-BC40-4E2D-BC82-FAC3D8B13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45029" y="992602"/>
                <a:ext cx="417090" cy="41709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6498126-1428-4424-AEB5-FEEC96DCDC84}"/>
                </a:ext>
              </a:extLst>
            </p:cNvPr>
            <p:cNvGrpSpPr/>
            <p:nvPr/>
          </p:nvGrpSpPr>
          <p:grpSpPr>
            <a:xfrm>
              <a:off x="4501240" y="917861"/>
              <a:ext cx="3168352" cy="574308"/>
              <a:chOff x="4425951" y="917861"/>
              <a:chExt cx="3168352" cy="574308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2D78CF4-C111-4661-9390-BBD0431DA76D}"/>
                  </a:ext>
                </a:extLst>
              </p:cNvPr>
              <p:cNvSpPr/>
              <p:nvPr/>
            </p:nvSpPr>
            <p:spPr>
              <a:xfrm>
                <a:off x="4425951" y="917861"/>
                <a:ext cx="3168352" cy="574308"/>
              </a:xfrm>
              <a:prstGeom prst="roundRect">
                <a:avLst/>
              </a:prstGeom>
              <a:solidFill>
                <a:srgbClr val="9DDAE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>
                    <a:solidFill>
                      <a:schemeClr val="tx2"/>
                    </a:solidFill>
                  </a:rPr>
                  <a:t>      Accounting for biological traits</a:t>
                </a:r>
              </a:p>
            </p:txBody>
          </p:sp>
          <p:pic>
            <p:nvPicPr>
              <p:cNvPr id="6" name="Graphic 5" descr="DNA with solid fill">
                <a:extLst>
                  <a:ext uri="{FF2B5EF4-FFF2-40B4-BE49-F238E27FC236}">
                    <a16:creationId xmlns:a16="http://schemas.microsoft.com/office/drawing/2014/main" id="{58B73ED3-A0F9-4331-B082-39D6177CD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425951" y="1001017"/>
                <a:ext cx="424413" cy="424413"/>
              </a:xfrm>
              <a:prstGeom prst="rect">
                <a:avLst/>
              </a:prstGeom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BC7084-1716-483A-9361-AFB4544B56BB}"/>
                </a:ext>
              </a:extLst>
            </p:cNvPr>
            <p:cNvCxnSpPr/>
            <p:nvPr/>
          </p:nvCxnSpPr>
          <p:spPr>
            <a:xfrm>
              <a:off x="2475535" y="1707654"/>
              <a:ext cx="36806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CA1A9D0-1FBB-4D71-8D36-41485BE1FD7F}"/>
                </a:ext>
              </a:extLst>
            </p:cNvPr>
            <p:cNvCxnSpPr/>
            <p:nvPr/>
          </p:nvCxnSpPr>
          <p:spPr>
            <a:xfrm>
              <a:off x="4315855" y="1707654"/>
              <a:ext cx="0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1399D2C-A9E4-4584-9112-5CD232C2FDA0}"/>
                </a:ext>
              </a:extLst>
            </p:cNvPr>
            <p:cNvSpPr/>
            <p:nvPr/>
          </p:nvSpPr>
          <p:spPr>
            <a:xfrm>
              <a:off x="2783626" y="1962964"/>
              <a:ext cx="3064457" cy="522792"/>
            </a:xfrm>
            <a:prstGeom prst="roundRect">
              <a:avLst/>
            </a:prstGeom>
            <a:solidFill>
              <a:srgbClr val="F6BB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Targeted therapeutic intervention</a:t>
              </a:r>
            </a:p>
          </p:txBody>
        </p:sp>
      </p:grpSp>
      <p:graphicFrame>
        <p:nvGraphicFramePr>
          <p:cNvPr id="20" name="Table 21">
            <a:extLst>
              <a:ext uri="{FF2B5EF4-FFF2-40B4-BE49-F238E27FC236}">
                <a16:creationId xmlns:a16="http://schemas.microsoft.com/office/drawing/2014/main" id="{353AEC99-FA07-47EC-9C00-791F3574E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24350"/>
              </p:ext>
            </p:extLst>
          </p:nvPr>
        </p:nvGraphicFramePr>
        <p:xfrm>
          <a:off x="92201" y="2581619"/>
          <a:ext cx="8959594" cy="1828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79797">
                  <a:extLst>
                    <a:ext uri="{9D8B030D-6E8A-4147-A177-3AD203B41FA5}">
                      <a16:colId xmlns:a16="http://schemas.microsoft.com/office/drawing/2014/main" val="2621919504"/>
                    </a:ext>
                  </a:extLst>
                </a:gridCol>
                <a:gridCol w="4479797">
                  <a:extLst>
                    <a:ext uri="{9D8B030D-6E8A-4147-A177-3AD203B41FA5}">
                      <a16:colId xmlns:a16="http://schemas.microsoft.com/office/drawing/2014/main" val="1453330374"/>
                    </a:ext>
                  </a:extLst>
                </a:gridCol>
              </a:tblGrid>
              <a:tr h="25323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Non-pharmacological interventions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Pharmacological interventions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51662"/>
                  </a:ext>
                </a:extLst>
              </a:tr>
              <a:tr h="25323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Smoking cessation interventions as appropriate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>
                          <a:solidFill>
                            <a:schemeClr val="tx2"/>
                          </a:solidFill>
                        </a:rPr>
                        <a:t>Dual bronchodilators if symptomatic on LABD monotherapy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19569"/>
                  </a:ext>
                </a:extLst>
              </a:tr>
              <a:tr h="25323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Pulmonary rehabilitation referrals, where indicated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trike="noStrike" dirty="0">
                          <a:solidFill>
                            <a:schemeClr val="tx2"/>
                          </a:solidFill>
                        </a:rPr>
                        <a:t>Triple therapy when appropriate 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185144"/>
                  </a:ext>
                </a:extLst>
              </a:tr>
              <a:tr h="25323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Long-term oxygen therapy, where indicated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Adequate and prompt therapy for cardiac risk factors &amp;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837070"/>
                  </a:ext>
                </a:extLst>
              </a:tr>
              <a:tr h="25323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Pneumococcal &amp; annual influenza vaccination to all with COPD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Regularly assess inhaler choice and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553232"/>
                  </a:ext>
                </a:extLst>
              </a:tr>
              <a:tr h="25323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2"/>
                          </a:solidFill>
                        </a:rPr>
                        <a:t>Enhancing patient motivation and engagement with patient reported outcome information &amp; shared decision-making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Short courses of oral steroids and/or antibiotics during exacerbations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009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139A43-2E21-4124-8935-97C0F1875FF0}"/>
              </a:ext>
            </a:extLst>
          </p:cNvPr>
          <p:cNvSpPr txBox="1"/>
          <p:nvPr/>
        </p:nvSpPr>
        <p:spPr>
          <a:xfrm>
            <a:off x="0" y="4573975"/>
            <a:ext cx="3539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Abbreviations: LABD = long-acting bronchodilators</a:t>
            </a:r>
          </a:p>
        </p:txBody>
      </p:sp>
      <p:pic>
        <p:nvPicPr>
          <p:cNvPr id="23" name="Picture 22" descr="Diagram, icon&#10;&#10;Description automatically generated">
            <a:extLst>
              <a:ext uri="{FF2B5EF4-FFF2-40B4-BE49-F238E27FC236}">
                <a16:creationId xmlns:a16="http://schemas.microsoft.com/office/drawing/2014/main" id="{49CFC892-0409-4D18-9A3A-E13FBF212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95" y="53607"/>
            <a:ext cx="890931" cy="877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985A35-9D98-4153-8E62-593D86E53258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165F54-0CDF-4BA2-9FBC-31A60145ED15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Quality Standards #4: Appropriate Follow Up</a:t>
            </a:r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05F7520-397C-4945-B0D1-7F419E6EC810}"/>
              </a:ext>
            </a:extLst>
          </p:cNvPr>
          <p:cNvGrpSpPr/>
          <p:nvPr/>
        </p:nvGrpSpPr>
        <p:grpSpPr>
          <a:xfrm>
            <a:off x="858771" y="476714"/>
            <a:ext cx="6936432" cy="1668129"/>
            <a:chOff x="971600" y="591519"/>
            <a:chExt cx="6936432" cy="16681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87F2F7-F425-47F0-9E69-611C35B37652}"/>
                </a:ext>
              </a:extLst>
            </p:cNvPr>
            <p:cNvGrpSpPr/>
            <p:nvPr/>
          </p:nvGrpSpPr>
          <p:grpSpPr>
            <a:xfrm>
              <a:off x="971600" y="591519"/>
              <a:ext cx="6936432" cy="995365"/>
              <a:chOff x="1019631" y="657537"/>
              <a:chExt cx="6936432" cy="995365"/>
            </a:xfrm>
          </p:grpSpPr>
          <p:graphicFrame>
            <p:nvGraphicFramePr>
              <p:cNvPr id="3" name="Diagram 2">
                <a:extLst>
                  <a:ext uri="{FF2B5EF4-FFF2-40B4-BE49-F238E27FC236}">
                    <a16:creationId xmlns:a16="http://schemas.microsoft.com/office/drawing/2014/main" id="{E0E0DDE5-F21D-4081-8821-7CF98BAFE6C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7586517"/>
                  </p:ext>
                </p:extLst>
              </p:nvPr>
            </p:nvGraphicFramePr>
            <p:xfrm>
              <a:off x="1019631" y="657537"/>
              <a:ext cx="6936432" cy="9953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EFC2DF5-6C84-4628-B572-6932640196C1}"/>
                  </a:ext>
                </a:extLst>
              </p:cNvPr>
              <p:cNvSpPr/>
              <p:nvPr/>
            </p:nvSpPr>
            <p:spPr>
              <a:xfrm>
                <a:off x="2555776" y="1105451"/>
                <a:ext cx="99536" cy="99536"/>
              </a:xfrm>
              <a:prstGeom prst="ellipse">
                <a:avLst/>
              </a:prstGeom>
              <a:solidFill>
                <a:schemeClr val="accent6"/>
              </a:solidFill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shade val="50000"/>
                  <a:hueOff val="240958"/>
                  <a:satOff val="-5040"/>
                  <a:lumOff val="28042"/>
                  <a:alphaOff val="0"/>
                </a:schemeClr>
              </a:fillRef>
              <a:effectRef idx="1">
                <a:schemeClr val="accent1">
                  <a:shade val="50000"/>
                  <a:hueOff val="240958"/>
                  <a:satOff val="-5040"/>
                  <a:lumOff val="28042"/>
                  <a:alphaOff val="0"/>
                </a:schemeClr>
              </a:effectRef>
              <a:fontRef idx="minor">
                <a:schemeClr val="dk1"/>
              </a:fontRef>
            </p:style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74DB7FC-58F1-441F-BE05-998369515CF0}"/>
                  </a:ext>
                </a:extLst>
              </p:cNvPr>
              <p:cNvGrpSpPr/>
              <p:nvPr/>
            </p:nvGrpSpPr>
            <p:grpSpPr>
              <a:xfrm>
                <a:off x="3347864" y="1154255"/>
                <a:ext cx="2011836" cy="405895"/>
                <a:chOff x="4227904" y="0"/>
                <a:chExt cx="2011836" cy="40589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87F9B29-0F5B-45DF-BC1E-E8DBB25D4322}"/>
                    </a:ext>
                  </a:extLst>
                </p:cNvPr>
                <p:cNvSpPr/>
                <p:nvPr/>
              </p:nvSpPr>
              <p:spPr>
                <a:xfrm>
                  <a:off x="4227904" y="0"/>
                  <a:ext cx="2011836" cy="39814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7EF9544-040A-4EDC-8C2A-1CF1F37AB621}"/>
                    </a:ext>
                  </a:extLst>
                </p:cNvPr>
                <p:cNvSpPr txBox="1"/>
                <p:nvPr/>
              </p:nvSpPr>
              <p:spPr>
                <a:xfrm>
                  <a:off x="4227904" y="7749"/>
                  <a:ext cx="2011836" cy="39814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8232" tIns="78232" rIns="78232" bIns="78232" numCol="1" spcCol="1270" anchor="b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/>
                    <a:t>Follow-up</a:t>
                  </a:r>
                  <a:endParaRPr lang="en-US" sz="1100" kern="1200"/>
                </a:p>
              </p:txBody>
            </p: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9578F81-085F-4E32-91A9-DE01703604E9}"/>
                </a:ext>
              </a:extLst>
            </p:cNvPr>
            <p:cNvCxnSpPr/>
            <p:nvPr/>
          </p:nvCxnSpPr>
          <p:spPr>
            <a:xfrm>
              <a:off x="2557513" y="1431421"/>
              <a:ext cx="0" cy="2212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05E42EA-6D57-4E72-9161-F2C544D49B57}"/>
                </a:ext>
              </a:extLst>
            </p:cNvPr>
            <p:cNvCxnSpPr/>
            <p:nvPr/>
          </p:nvCxnSpPr>
          <p:spPr>
            <a:xfrm>
              <a:off x="4346572" y="1422124"/>
              <a:ext cx="0" cy="2212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2848B70-1BFD-414F-AF86-F47A8CFECE33}"/>
                </a:ext>
              </a:extLst>
            </p:cNvPr>
            <p:cNvCxnSpPr/>
            <p:nvPr/>
          </p:nvCxnSpPr>
          <p:spPr>
            <a:xfrm>
              <a:off x="6156176" y="1431421"/>
              <a:ext cx="0" cy="2212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9B82589-35ED-441B-A669-BBD4F75A9586}"/>
                </a:ext>
              </a:extLst>
            </p:cNvPr>
            <p:cNvSpPr/>
            <p:nvPr/>
          </p:nvSpPr>
          <p:spPr>
            <a:xfrm>
              <a:off x="1691680" y="1689474"/>
              <a:ext cx="5472608" cy="57017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Timely clinical review for ongoing symptom evaluation, </a:t>
              </a:r>
            </a:p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risk prediction, and lifestyle risk factor assessment</a:t>
              </a:r>
              <a:endParaRPr lang="en-US" sz="1200" b="1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9EBE83-B52B-4A6B-AE63-9B8A59187738}"/>
              </a:ext>
            </a:extLst>
          </p:cNvPr>
          <p:cNvGrpSpPr/>
          <p:nvPr/>
        </p:nvGrpSpPr>
        <p:grpSpPr>
          <a:xfrm>
            <a:off x="155850" y="2362947"/>
            <a:ext cx="5992916" cy="2304251"/>
            <a:chOff x="380954" y="2385418"/>
            <a:chExt cx="5992916" cy="230425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0CA3226-986F-4005-A8A9-03AF6BA2B190}"/>
                </a:ext>
              </a:extLst>
            </p:cNvPr>
            <p:cNvSpPr/>
            <p:nvPr/>
          </p:nvSpPr>
          <p:spPr>
            <a:xfrm>
              <a:off x="380954" y="2385418"/>
              <a:ext cx="5854295" cy="230425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7EE5B8-5F5D-47AC-B5B8-4EE0740476EF}"/>
                </a:ext>
              </a:extLst>
            </p:cNvPr>
            <p:cNvSpPr txBox="1"/>
            <p:nvPr/>
          </p:nvSpPr>
          <p:spPr>
            <a:xfrm>
              <a:off x="519575" y="2460219"/>
              <a:ext cx="5854295" cy="2140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>
                  <a:solidFill>
                    <a:schemeClr val="tx2"/>
                  </a:solidFill>
                  <a:cs typeface="Calibri" panose="020F0502020204030204" pitchFamily="34" charset="0"/>
                </a:rPr>
                <a:t>What should occur during follow-up visits?</a:t>
              </a:r>
              <a:br>
                <a:rPr lang="en-US" sz="1300" b="1">
                  <a:solidFill>
                    <a:schemeClr val="tx2"/>
                  </a:solidFill>
                  <a:cs typeface="Calibri" panose="020F0502020204030204" pitchFamily="34" charset="0"/>
                </a:rPr>
              </a:br>
              <a:endParaRPr lang="en-US" sz="500" b="1">
                <a:solidFill>
                  <a:schemeClr val="tx2"/>
                </a:solidFill>
                <a:latin typeface="+mn-lt"/>
                <a:cs typeface="Calibri" panose="020F0502020204030204" pitchFamily="34" charset="0"/>
              </a:endParaRPr>
            </a:p>
            <a:p>
              <a:pPr marL="171450" marR="0" lvl="0" indent="-171450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en-US" sz="1300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Medication, inhaler device &amp; symptom review</a:t>
              </a:r>
            </a:p>
            <a:p>
              <a:pPr marL="171450" indent="-17145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1300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Inhaler technique assessment</a:t>
              </a:r>
            </a:p>
            <a:p>
              <a:pPr marL="171450" indent="-17145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1300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Smoking cessation advice/intervention</a:t>
              </a:r>
            </a:p>
            <a:p>
              <a:pPr marL="171450" indent="-17145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1300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BMI calculation and nutritional advice</a:t>
              </a:r>
              <a:r>
                <a:rPr lang="en-US" sz="1300">
                  <a:solidFill>
                    <a:schemeClr val="tx2"/>
                  </a:solidFill>
                  <a:cs typeface="Calibri" panose="020F0502020204030204" pitchFamily="34" charset="0"/>
                </a:rPr>
                <a:t>; specifically, a referral for dietetic advice for patients with low/high BMI </a:t>
              </a:r>
              <a:endParaRPr lang="en-US" sz="1300">
                <a:solidFill>
                  <a:schemeClr val="tx2"/>
                </a:solidFill>
                <a:latin typeface="+mn-lt"/>
                <a:cs typeface="Calibri" panose="020F0502020204030204" pitchFamily="34" charset="0"/>
              </a:endParaRPr>
            </a:p>
            <a:p>
              <a:pPr marL="171450" indent="-17145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1300">
                  <a:solidFill>
                    <a:schemeClr val="tx2"/>
                  </a:solidFill>
                  <a:cs typeface="Calibri" panose="020F0502020204030204" pitchFamily="34" charset="0"/>
                </a:rPr>
                <a:t>Pulmonary rehabilitation referral for suitable patients</a:t>
              </a:r>
              <a:endParaRPr lang="en-US" sz="1300">
                <a:solidFill>
                  <a:schemeClr val="tx2"/>
                </a:solidFill>
                <a:latin typeface="+mn-lt"/>
                <a:cs typeface="Calibri" panose="020F0502020204030204" pitchFamily="34" charset="0"/>
              </a:endParaRPr>
            </a:p>
            <a:p>
              <a:pPr marL="171450" indent="-17145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1300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Vaccination in accordance with local policy</a:t>
              </a:r>
              <a:endParaRPr lang="en-US" sz="1300">
                <a:solidFill>
                  <a:schemeClr val="tx2"/>
                </a:solidFill>
                <a:cs typeface="Calibri" panose="020F0502020204030204" pitchFamily="34" charset="0"/>
              </a:endParaRPr>
            </a:p>
            <a:p>
              <a:pPr marL="171450" indent="-171450">
                <a:lnSpc>
                  <a:spcPct val="110000"/>
                </a:lnSpc>
                <a:buFont typeface="Wingdings" panose="05000000000000000000" pitchFamily="2" charset="2"/>
                <a:buChar char="ü"/>
              </a:pPr>
              <a:r>
                <a:rPr lang="en-US" sz="1300">
                  <a:solidFill>
                    <a:schemeClr val="tx2"/>
                  </a:solidFill>
                  <a:latin typeface="+mn-lt"/>
                  <a:cs typeface="Calibri" panose="020F0502020204030204" pitchFamily="34" charset="0"/>
                </a:rPr>
                <a:t>Improving patient motivation and engagement with their treatment plan</a:t>
              </a:r>
            </a:p>
          </p:txBody>
        </p:sp>
      </p:grp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DD3AE0C-C3CB-4710-ACAF-BEFA5C763A10}"/>
              </a:ext>
            </a:extLst>
          </p:cNvPr>
          <p:cNvSpPr/>
          <p:nvPr/>
        </p:nvSpPr>
        <p:spPr>
          <a:xfrm>
            <a:off x="6017555" y="2480419"/>
            <a:ext cx="288032" cy="205511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D56C69-A0AB-4FAB-BF6C-7790D701E8DB}"/>
              </a:ext>
            </a:extLst>
          </p:cNvPr>
          <p:cNvSpPr txBox="1"/>
          <p:nvPr/>
        </p:nvSpPr>
        <p:spPr>
          <a:xfrm>
            <a:off x="6444208" y="3038617"/>
            <a:ext cx="2543942" cy="938719"/>
          </a:xfrm>
          <a:prstGeom prst="rect">
            <a:avLst/>
          </a:prstGeom>
          <a:solidFill>
            <a:srgbClr val="9DDAE3"/>
          </a:solidFill>
          <a:ln w="25400"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Goals of follow-up: long-term strategies to encompass the pharmacological, clinical &amp; non-pharmacological aspects of COPD management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pic>
        <p:nvPicPr>
          <p:cNvPr id="24" name="Picture 23" descr="Diagram, icon&#10;&#10;Description automatically generated">
            <a:extLst>
              <a:ext uri="{FF2B5EF4-FFF2-40B4-BE49-F238E27FC236}">
                <a16:creationId xmlns:a16="http://schemas.microsoft.com/office/drawing/2014/main" id="{48E1B98D-C7DD-4B00-B9C8-71CE05DBC6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95" y="53607"/>
            <a:ext cx="890931" cy="8771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4A32810-E981-4823-AB37-23A15CD9F58C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77FD2A-F24C-458F-A6D6-E8C04245EC6F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3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227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227"/>
          <p:cNvSpPr txBox="1"/>
          <p:nvPr/>
        </p:nvSpPr>
        <p:spPr>
          <a:xfrm>
            <a:off x="0" y="51652"/>
            <a:ext cx="91440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Next Steps for CONQUEST </a:t>
            </a:r>
            <a:endParaRPr sz="11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2C0C3-628B-4DC2-A410-3984B513F714}"/>
              </a:ext>
            </a:extLst>
          </p:cNvPr>
          <p:cNvSpPr txBox="1"/>
          <p:nvPr/>
        </p:nvSpPr>
        <p:spPr>
          <a:xfrm>
            <a:off x="240224" y="897438"/>
            <a:ext cx="8676097" cy="35573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tx2"/>
                </a:solidFill>
              </a:rPr>
              <a:t>Translation of the Quality Standards into </a:t>
            </a:r>
            <a:r>
              <a:rPr lang="en-US" sz="1400" b="1">
                <a:solidFill>
                  <a:schemeClr val="tx2"/>
                </a:solidFill>
              </a:rPr>
              <a:t>Quality Improvement Program operational protocols</a:t>
            </a:r>
            <a:endParaRPr lang="en-US" sz="1200" b="1">
              <a:solidFill>
                <a:schemeClr val="tx2"/>
              </a:solidFill>
              <a:cs typeface="Arial"/>
            </a:endParaRP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2"/>
                </a:solidFill>
              </a:rPr>
              <a:t>These protocols will describe the core components of the program required to implement CONQUEST in a healthcare system or a practice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tx2"/>
                </a:solidFill>
              </a:rPr>
              <a:t>Select regions of the UK &amp; USA have been identified as initial targets for the CONQUEST intervention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tx2"/>
                </a:solidFill>
              </a:rPr>
              <a:t>An </a:t>
            </a:r>
            <a:r>
              <a:rPr lang="en-US" sz="1400" b="1">
                <a:solidFill>
                  <a:schemeClr val="tx2"/>
                </a:solidFill>
              </a:rPr>
              <a:t>Opportunity Analysis </a:t>
            </a:r>
            <a:r>
              <a:rPr lang="en-US" sz="1400">
                <a:solidFill>
                  <a:schemeClr val="tx2"/>
                </a:solidFill>
              </a:rPr>
              <a:t>will be conducted in both countries using retrospective analysis of EMR data to compare the Quality Standards with current practice </a:t>
            </a:r>
            <a:r>
              <a:rPr lang="en-US" sz="1400" strike="sngStrike">
                <a:solidFill>
                  <a:schemeClr val="tx2"/>
                </a:solidFill>
              </a:rPr>
              <a:t>–</a:t>
            </a:r>
            <a:r>
              <a:rPr lang="en-US" sz="1400">
                <a:solidFill>
                  <a:schemeClr val="tx2"/>
                </a:solidFill>
              </a:rPr>
              <a:t> highlighting opportunities for management optimization 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tx2"/>
                </a:solidFill>
              </a:rPr>
              <a:t>The impact of CONQUEST on COPD outcomes will be evaluated by a cluster randomized trial (PREVAIL) in each country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FCE3814-DAA5-4425-A9C2-794E4711F97A}"/>
              </a:ext>
            </a:extLst>
          </p:cNvPr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59D4270-40A3-439F-B65A-5343A1C827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4DED8D62-BCAB-4A72-8859-574E8C1E70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D5DA9-68BE-43CC-8CD9-406B74D9BA9F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37DE4-1E96-4CBE-8E9D-5E53054FA7A6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7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Conclusions</a:t>
            </a:r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491FF-FE5C-43F9-ADC0-B7D08D6132E4}"/>
              </a:ext>
            </a:extLst>
          </p:cNvPr>
          <p:cNvSpPr txBox="1"/>
          <p:nvPr/>
        </p:nvSpPr>
        <p:spPr>
          <a:xfrm>
            <a:off x="126836" y="824701"/>
            <a:ext cx="8890323" cy="3494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tx2"/>
                </a:solidFill>
              </a:rPr>
              <a:t>The CONQUEST Quality Standards are the first step in transforming the patient pathway to improve the care of COPD patients in primary and secondary care internationally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en-US" sz="1400">
              <a:solidFill>
                <a:schemeClr val="tx2"/>
              </a:solidFill>
              <a:cs typeface="Arial"/>
            </a:endParaRP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tx2"/>
                </a:solidFill>
                <a:cs typeface="Arial"/>
              </a:rPr>
              <a:t>These Quality Standards will be a useful tool in identifying high-risk patients with modifiable disease, optimizing their management, and ensuring appropriate follow up to reduce symptoms, exacerbations, comorbidity and mortality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en-US" sz="1400">
              <a:solidFill>
                <a:schemeClr val="tx2"/>
              </a:solidFill>
              <a:cs typeface="Arial"/>
            </a:endParaRP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tx2"/>
                </a:solidFill>
                <a:cs typeface="Arial"/>
              </a:rPr>
              <a:t>Moving forward, CONQUEST will advocate for appropriate and early interventions to slow disease progression and optimize patient outcomes; it will also utilize shared decision-making to lock in behavioural change and generate transformational evidence to measure treatment success in the real world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9670C-ADC4-413F-B540-B7789ED82414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F535D-A40A-41FE-96A6-73B4CD71E5A1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2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Background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21A7B-C81A-430D-B345-26335DF7EA73}"/>
              </a:ext>
            </a:extLst>
          </p:cNvPr>
          <p:cNvSpPr txBox="1"/>
          <p:nvPr/>
        </p:nvSpPr>
        <p:spPr>
          <a:xfrm>
            <a:off x="3515562" y="919824"/>
            <a:ext cx="5434728" cy="35120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>
                <a:solidFill>
                  <a:schemeClr val="tx2"/>
                </a:solidFill>
              </a:rPr>
              <a:t>Globally, the burden of COPD is high and remains a public health priority </a:t>
            </a:r>
          </a:p>
          <a:p>
            <a:pPr>
              <a:lnSpc>
                <a:spcPct val="150000"/>
              </a:lnSpc>
            </a:pPr>
            <a:endParaRPr lang="en-US" sz="1500">
              <a:solidFill>
                <a:schemeClr val="tx2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>
                <a:solidFill>
                  <a:schemeClr val="tx2"/>
                </a:solidFill>
              </a:rPr>
              <a:t>It is often underdiagnosed and undertreated in primary care, leading to worsening of disease and increased symptoms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500">
              <a:solidFill>
                <a:schemeClr val="tx2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>
                <a:solidFill>
                  <a:schemeClr val="tx2"/>
                </a:solidFill>
              </a:rPr>
              <a:t>CONQUEST is </a:t>
            </a:r>
            <a:r>
              <a:rPr lang="en-US" sz="15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first-of-its-kind collaborative, interventional, COPD registry with an integrated quality improvement program aiming to improve patient care and outcomes</a:t>
            </a:r>
            <a:endParaRPr lang="en-US" sz="150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FD6A29-9FDD-4A50-B3CD-88D6A2AAB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85" y="868871"/>
            <a:ext cx="2649022" cy="361395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A74442-3054-4F05-AB87-EA0C1FB81046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DDEDD3-31ED-4D06-9EE4-689021C50EBE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Opportunities To Diagnose COPD Are Often Missed in Primary Care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E777210-ADE0-4E69-99F8-435E656A6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54" y="800679"/>
            <a:ext cx="6419564" cy="3576260"/>
          </a:xfrm>
          <a:prstGeom prst="rect">
            <a:avLst/>
          </a:prstGeom>
        </p:spPr>
      </p:pic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36F10C0-0644-442C-A7F3-833429057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358" y="591119"/>
            <a:ext cx="2286911" cy="41148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038F70D-32C9-4644-A693-5B41311B5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654" y="4486637"/>
            <a:ext cx="6419565" cy="221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CF1015-B799-443F-ADE3-A7BA98017B65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72209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7422" y="-33580"/>
            <a:ext cx="8195978" cy="384711"/>
          </a:xfrm>
          <a:prstGeom prst="rect">
            <a:avLst/>
          </a:prstGeom>
          <a:noFill/>
        </p:spPr>
        <p:txBody>
          <a:bodyPr wrap="square" lIns="68575" tIns="68575" rIns="68575" bIns="68575" rtlCol="0" anchor="t">
            <a:spAutoFit/>
          </a:bodyPr>
          <a:lstStyle/>
          <a:p>
            <a:r>
              <a:rPr lang="en-US" sz="1600" b="1" dirty="0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Evidence for </a:t>
            </a:r>
            <a:r>
              <a:rPr lang="en-US" sz="1600" b="1" dirty="0">
                <a:solidFill>
                  <a:srgbClr val="FF8B8B"/>
                </a:solidFill>
                <a:latin typeface="Arial"/>
                <a:cs typeface="Arial"/>
              </a:rPr>
              <a:t>Under</a:t>
            </a:r>
            <a:r>
              <a:rPr lang="en-US" sz="1600" b="1" dirty="0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 and </a:t>
            </a:r>
            <a:r>
              <a:rPr lang="en-US" sz="1600" b="1" dirty="0">
                <a:solidFill>
                  <a:srgbClr val="FFC000"/>
                </a:solidFill>
                <a:latin typeface="Arial"/>
                <a:cs typeface="Arial"/>
              </a:rPr>
              <a:t>Over-</a:t>
            </a:r>
            <a:r>
              <a:rPr lang="en-US" sz="1600" b="1" dirty="0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treatment of COPD patients based on UK data (2019) 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F2324-8BC3-4362-BFBD-57F1511AE6A3}"/>
              </a:ext>
            </a:extLst>
          </p:cNvPr>
          <p:cNvSpPr txBox="1"/>
          <p:nvPr/>
        </p:nvSpPr>
        <p:spPr>
          <a:xfrm>
            <a:off x="49298" y="617580"/>
            <a:ext cx="4304426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Appropriateness of therapy in COPD patients on maintenance therapy with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dirty="0">
                <a:solidFill>
                  <a:schemeClr val="tx2"/>
                </a:solidFill>
              </a:rPr>
              <a:t> 2 exacerbations and mMRC &lt;2 in 2014 according to recommendations of the GOLD 2019 Report</a:t>
            </a:r>
            <a:r>
              <a:rPr lang="en-US" sz="900" dirty="0">
                <a:solidFill>
                  <a:schemeClr val="tx2"/>
                </a:solidFill>
              </a:rPr>
              <a:t>, based on dyspnea, exacerbation frequency and blood eosinophil counts (‘</a:t>
            </a:r>
            <a:r>
              <a:rPr lang="en-US" sz="900" dirty="0" err="1">
                <a:solidFill>
                  <a:schemeClr val="tx2"/>
                </a:solidFill>
              </a:rPr>
              <a:t>eos</a:t>
            </a:r>
            <a:r>
              <a:rPr lang="en-US" sz="900" dirty="0">
                <a:solidFill>
                  <a:schemeClr val="tx2"/>
                </a:solidFill>
              </a:rPr>
              <a:t>’) at Index Date. 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</a:rPr>
              <a:t>Data from Halpin et al E Clinical Med 2019</a:t>
            </a:r>
            <a:endParaRPr lang="en-SG" sz="9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DD07CA-A060-4C31-84B7-E57433B790E7}"/>
              </a:ext>
            </a:extLst>
          </p:cNvPr>
          <p:cNvSpPr txBox="1"/>
          <p:nvPr/>
        </p:nvSpPr>
        <p:spPr>
          <a:xfrm>
            <a:off x="79109" y="250306"/>
            <a:ext cx="24187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solidFill>
                  <a:schemeClr val="bg1"/>
                </a:solidFill>
              </a:rPr>
              <a:t>Halpin DG, Price D et al. E Clinical Med 2019; 14:32-41 </a:t>
            </a:r>
            <a:endParaRPr lang="en-SG" sz="7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3AD1B-8B0C-4CC9-814A-BCA4B50C5FE4}"/>
              </a:ext>
            </a:extLst>
          </p:cNvPr>
          <p:cNvSpPr txBox="1"/>
          <p:nvPr/>
        </p:nvSpPr>
        <p:spPr>
          <a:xfrm>
            <a:off x="4725383" y="601734"/>
            <a:ext cx="4218039" cy="89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Appropriateness of therapy in COPD patients on maintenance therapy with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dirty="0">
                <a:solidFill>
                  <a:schemeClr val="tx2"/>
                </a:solidFill>
              </a:rPr>
              <a:t> 2 exacerbations and mMRC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en-US" dirty="0">
                <a:solidFill>
                  <a:schemeClr val="tx2"/>
                </a:solidFill>
              </a:rPr>
              <a:t>2 in 2014 according to recommendations of the GOLD 2019 Report</a:t>
            </a:r>
            <a:r>
              <a:rPr lang="en-US" sz="900" dirty="0">
                <a:solidFill>
                  <a:schemeClr val="tx2"/>
                </a:solidFill>
              </a:rPr>
              <a:t>, based on dyspnea, exacerbation frequency and blood eosinophil counts (‘</a:t>
            </a:r>
            <a:r>
              <a:rPr lang="en-US" sz="900" dirty="0" err="1">
                <a:solidFill>
                  <a:schemeClr val="tx2"/>
                </a:solidFill>
              </a:rPr>
              <a:t>eos</a:t>
            </a:r>
            <a:r>
              <a:rPr lang="en-US" sz="900" dirty="0">
                <a:solidFill>
                  <a:schemeClr val="tx2"/>
                </a:solidFill>
              </a:rPr>
              <a:t>’) at Index Date. 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</a:rPr>
              <a:t>Data from Halpin et al E Clinical Med 2019</a:t>
            </a:r>
            <a:endParaRPr lang="en-SG" sz="900" dirty="0">
              <a:solidFill>
                <a:schemeClr val="tx2"/>
              </a:solidFill>
              <a:cs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F526B3-C3AE-487B-8ED2-9080506189B0}"/>
              </a:ext>
            </a:extLst>
          </p:cNvPr>
          <p:cNvGrpSpPr/>
          <p:nvPr/>
        </p:nvGrpSpPr>
        <p:grpSpPr>
          <a:xfrm>
            <a:off x="32350" y="1667580"/>
            <a:ext cx="4511042" cy="3343153"/>
            <a:chOff x="32350" y="1667580"/>
            <a:chExt cx="4511042" cy="3343153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59FE9213-9513-4F1B-A6D1-903263F051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92937880"/>
                </p:ext>
              </p:extLst>
            </p:nvPr>
          </p:nvGraphicFramePr>
          <p:xfrm>
            <a:off x="32350" y="1667580"/>
            <a:ext cx="4511042" cy="33431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AF0572-6695-494F-9793-43C60CACD9A6}"/>
                </a:ext>
              </a:extLst>
            </p:cNvPr>
            <p:cNvGrpSpPr/>
            <p:nvPr/>
          </p:nvGrpSpPr>
          <p:grpSpPr>
            <a:xfrm>
              <a:off x="751914" y="4422057"/>
              <a:ext cx="3490769" cy="266007"/>
              <a:chOff x="751914" y="4422057"/>
              <a:chExt cx="3490769" cy="266007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F413FD-0568-4AB2-A692-0CE7178FE82B}"/>
                  </a:ext>
                </a:extLst>
              </p:cNvPr>
              <p:cNvSpPr txBox="1"/>
              <p:nvPr/>
            </p:nvSpPr>
            <p:spPr>
              <a:xfrm>
                <a:off x="751914" y="4422057"/>
                <a:ext cx="10761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(N=93)</a:t>
                </a:r>
                <a:endParaRPr lang="en-SG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7048E4-E262-499F-A663-99606BBC8139}"/>
                  </a:ext>
                </a:extLst>
              </p:cNvPr>
              <p:cNvSpPr txBox="1"/>
              <p:nvPr/>
            </p:nvSpPr>
            <p:spPr>
              <a:xfrm>
                <a:off x="1959808" y="4422057"/>
                <a:ext cx="10761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(N=893)</a:t>
                </a:r>
                <a:endParaRPr lang="en-SG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EDD57E-BBAF-4B24-AD8B-8CA991E22EC6}"/>
                  </a:ext>
                </a:extLst>
              </p:cNvPr>
              <p:cNvSpPr txBox="1"/>
              <p:nvPr/>
            </p:nvSpPr>
            <p:spPr>
              <a:xfrm>
                <a:off x="3166504" y="4426454"/>
                <a:ext cx="10761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(N=520)</a:t>
                </a:r>
                <a:endParaRPr lang="en-SG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5EF623-7C63-4A4F-AE47-4BB7208CF7C8}"/>
              </a:ext>
            </a:extLst>
          </p:cNvPr>
          <p:cNvGrpSpPr/>
          <p:nvPr/>
        </p:nvGrpSpPr>
        <p:grpSpPr>
          <a:xfrm>
            <a:off x="4538312" y="1631902"/>
            <a:ext cx="4592578" cy="3378831"/>
            <a:chOff x="4538312" y="1631902"/>
            <a:chExt cx="4592578" cy="3378831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A007B87B-F20C-4B27-A184-5FBCB78B96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5425621"/>
                </p:ext>
              </p:extLst>
            </p:nvPr>
          </p:nvGraphicFramePr>
          <p:xfrm>
            <a:off x="4538312" y="1631902"/>
            <a:ext cx="4592578" cy="3378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94BCAF7-C37E-4D2B-8F87-68F1478DDFFF}"/>
                </a:ext>
              </a:extLst>
            </p:cNvPr>
            <p:cNvGrpSpPr/>
            <p:nvPr/>
          </p:nvGrpSpPr>
          <p:grpSpPr>
            <a:xfrm>
              <a:off x="5587467" y="4437856"/>
              <a:ext cx="3174037" cy="272706"/>
              <a:chOff x="5587467" y="4437856"/>
              <a:chExt cx="3174037" cy="27270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9F324-AD15-4FF9-B080-0F7C20BB6E14}"/>
                  </a:ext>
                </a:extLst>
              </p:cNvPr>
              <p:cNvSpPr txBox="1"/>
              <p:nvPr/>
            </p:nvSpPr>
            <p:spPr>
              <a:xfrm>
                <a:off x="5587467" y="4437856"/>
                <a:ext cx="6448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(N=96)</a:t>
                </a:r>
                <a:endParaRPr lang="en-SG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7A5E35-0809-402B-83D7-197FFA55FCF5}"/>
                  </a:ext>
                </a:extLst>
              </p:cNvPr>
              <p:cNvSpPr txBox="1"/>
              <p:nvPr/>
            </p:nvSpPr>
            <p:spPr>
              <a:xfrm>
                <a:off x="6700252" y="4448952"/>
                <a:ext cx="8520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(N=1040)</a:t>
                </a:r>
                <a:endParaRPr lang="en-SG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2CD89B-8E2D-447B-8A89-34EDE82D9878}"/>
                  </a:ext>
                </a:extLst>
              </p:cNvPr>
              <p:cNvSpPr txBox="1"/>
              <p:nvPr/>
            </p:nvSpPr>
            <p:spPr>
              <a:xfrm>
                <a:off x="8020286" y="4448952"/>
                <a:ext cx="74121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(N=640)</a:t>
                </a:r>
                <a:endParaRPr lang="en-SG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D4E166-FB17-4564-8A92-EC58A955BE99}"/>
              </a:ext>
            </a:extLst>
          </p:cNvPr>
          <p:cNvSpPr txBox="1"/>
          <p:nvPr/>
        </p:nvSpPr>
        <p:spPr>
          <a:xfrm>
            <a:off x="224290" y="4902438"/>
            <a:ext cx="17732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Veeva ID: Z4-38430</a:t>
            </a:r>
          </a:p>
          <a:p>
            <a:r>
              <a:rPr lang="en-GB" sz="600" dirty="0"/>
              <a:t>Date of preparation: October 2021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566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COPD Is Associated With Many Comorbid Diseases That Increase Mortality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pic>
        <p:nvPicPr>
          <p:cNvPr id="2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312BA4F9-C3D0-41F2-8561-21B70CAD4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28" y="680267"/>
            <a:ext cx="8705564" cy="4025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31D7AB-5C0B-42D5-A582-2C6D0633AA64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7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87421" y="92625"/>
            <a:ext cx="8896183" cy="384711"/>
          </a:xfrm>
          <a:prstGeom prst="rect">
            <a:avLst/>
          </a:prstGeom>
          <a:noFill/>
        </p:spPr>
        <p:txBody>
          <a:bodyPr wrap="square"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cs typeface="Arial"/>
              </a:rPr>
              <a:t>The Need For Improved Quality of Care – Goals for COPD Management in the USA &amp; UK </a:t>
            </a:r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D59E967-3668-4850-AE39-90D6702839BC}"/>
              </a:ext>
            </a:extLst>
          </p:cNvPr>
          <p:cNvGrpSpPr/>
          <p:nvPr/>
        </p:nvGrpSpPr>
        <p:grpSpPr>
          <a:xfrm>
            <a:off x="208670" y="699542"/>
            <a:ext cx="8683810" cy="2390655"/>
            <a:chOff x="299795" y="771550"/>
            <a:chExt cx="8683810" cy="23906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AC7C83B-1016-4CA2-96EE-C312B6D2F9E9}"/>
                </a:ext>
              </a:extLst>
            </p:cNvPr>
            <p:cNvSpPr/>
            <p:nvPr/>
          </p:nvSpPr>
          <p:spPr>
            <a:xfrm>
              <a:off x="1016354" y="771550"/>
              <a:ext cx="3168352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USA COPD National Action Plan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472B188-8A33-4D1F-B947-525AF61EC4D5}"/>
                </a:ext>
              </a:extLst>
            </p:cNvPr>
            <p:cNvSpPr/>
            <p:nvPr/>
          </p:nvSpPr>
          <p:spPr>
            <a:xfrm>
              <a:off x="4959294" y="771550"/>
              <a:ext cx="3168352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UK Department of Health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AAE6A49-EE5C-45AF-ACF0-9DE9D423B897}"/>
                </a:ext>
              </a:extLst>
            </p:cNvPr>
            <p:cNvSpPr/>
            <p:nvPr/>
          </p:nvSpPr>
          <p:spPr>
            <a:xfrm>
              <a:off x="299795" y="2226101"/>
              <a:ext cx="2397688" cy="9361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>
                      <a:lumMod val="75000"/>
                    </a:schemeClr>
                  </a:solidFill>
                </a:rPr>
                <a:t>Raising public awareness of COPD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9739B14-8B14-4C86-A187-9819042E732F}"/>
                </a:ext>
              </a:extLst>
            </p:cNvPr>
            <p:cNvSpPr/>
            <p:nvPr/>
          </p:nvSpPr>
          <p:spPr>
            <a:xfrm>
              <a:off x="3442856" y="2226101"/>
              <a:ext cx="2397688" cy="9361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>
                      <a:lumMod val="75000"/>
                    </a:schemeClr>
                  </a:solidFill>
                </a:rPr>
                <a:t>Educate key stakeholders in diagnosis, prevention </a:t>
              </a:r>
            </a:p>
            <a:p>
              <a:pPr algn="ctr"/>
              <a:r>
                <a:rPr lang="en-US" sz="1400">
                  <a:solidFill>
                    <a:schemeClr val="tx2">
                      <a:lumMod val="75000"/>
                    </a:schemeClr>
                  </a:solidFill>
                </a:rPr>
                <a:t>&amp; treatment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6267DA3-5EF4-4A99-977E-10E2C96EC7B7}"/>
                </a:ext>
              </a:extLst>
            </p:cNvPr>
            <p:cNvSpPr/>
            <p:nvPr/>
          </p:nvSpPr>
          <p:spPr>
            <a:xfrm>
              <a:off x="6585917" y="2226101"/>
              <a:ext cx="2397688" cy="9361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2">
                      <a:lumMod val="75000"/>
                    </a:schemeClr>
                  </a:solidFill>
                </a:rPr>
                <a:t>Encourage data sharing </a:t>
              </a:r>
            </a:p>
            <a:p>
              <a:pPr algn="ctr"/>
              <a:r>
                <a:rPr lang="en-US" sz="1400">
                  <a:solidFill>
                    <a:schemeClr val="tx2">
                      <a:lumMod val="75000"/>
                    </a:schemeClr>
                  </a:solidFill>
                </a:rPr>
                <a:t>&amp; dissemination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E53771E-8A44-4734-B469-48AFE9CC2514}"/>
                </a:ext>
              </a:extLst>
            </p:cNvPr>
            <p:cNvGrpSpPr/>
            <p:nvPr/>
          </p:nvGrpSpPr>
          <p:grpSpPr>
            <a:xfrm>
              <a:off x="1498639" y="1707654"/>
              <a:ext cx="6286122" cy="518447"/>
              <a:chOff x="1498639" y="1707654"/>
              <a:chExt cx="6286122" cy="51844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EF73B27-2FCA-4075-8846-D185C1F2DE0A}"/>
                  </a:ext>
                </a:extLst>
              </p:cNvPr>
              <p:cNvGrpSpPr/>
              <p:nvPr/>
            </p:nvGrpSpPr>
            <p:grpSpPr>
              <a:xfrm>
                <a:off x="1498639" y="1995654"/>
                <a:ext cx="6286122" cy="216056"/>
                <a:chOff x="1498639" y="1995654"/>
                <a:chExt cx="6286122" cy="216056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C74F113E-4F0E-437C-AF80-A35627B5ED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98639" y="1995654"/>
                  <a:ext cx="628612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B5569A96-3455-49FB-856F-0DD97E86C9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4008" y="1995654"/>
                  <a:ext cx="0" cy="21605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202EC236-820D-427B-9A2C-0E6EDD82B69C}"/>
                  </a:ext>
                </a:extLst>
              </p:cNvPr>
              <p:cNvCxnSpPr>
                <a:cxnSpLocks/>
                <a:endCxn id="21" idx="0"/>
              </p:cNvCxnSpPr>
              <p:nvPr/>
            </p:nvCxnSpPr>
            <p:spPr>
              <a:xfrm flipH="1">
                <a:off x="1498639" y="1707654"/>
                <a:ext cx="0" cy="5184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D8B6D22-535E-4671-A128-14131BEAA792}"/>
                  </a:ext>
                </a:extLst>
              </p:cNvPr>
              <p:cNvCxnSpPr>
                <a:cxnSpLocks/>
                <a:endCxn id="24" idx="0"/>
              </p:cNvCxnSpPr>
              <p:nvPr/>
            </p:nvCxnSpPr>
            <p:spPr>
              <a:xfrm>
                <a:off x="7784761" y="1707654"/>
                <a:ext cx="0" cy="5184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44A5AC3-3841-4891-848D-BEC2D878D8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4909" b="34524"/>
          <a:stretch>
            <a:fillRect/>
          </a:stretch>
        </p:blipFill>
        <p:spPr>
          <a:xfrm>
            <a:off x="2157733" y="3526541"/>
            <a:ext cx="4828530" cy="114042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843E8C6-7612-4B0D-A6E8-0CE2EC762DFB}"/>
              </a:ext>
            </a:extLst>
          </p:cNvPr>
          <p:cNvGrpSpPr/>
          <p:nvPr/>
        </p:nvGrpSpPr>
        <p:grpSpPr>
          <a:xfrm>
            <a:off x="1407514" y="3090197"/>
            <a:ext cx="750219" cy="1006556"/>
            <a:chOff x="1407514" y="3090197"/>
            <a:chExt cx="750219" cy="100655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8BCCFD-B34B-40AD-A375-4CF5B3862420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1407514" y="3090197"/>
              <a:ext cx="0" cy="1006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FC3DCD9-B7AD-4E5C-88D5-D4E5547A8E0B}"/>
                </a:ext>
              </a:extLst>
            </p:cNvPr>
            <p:cNvCxnSpPr>
              <a:endCxn id="20" idx="1"/>
            </p:cNvCxnSpPr>
            <p:nvPr/>
          </p:nvCxnSpPr>
          <p:spPr>
            <a:xfrm flipV="1">
              <a:off x="1407514" y="4096753"/>
              <a:ext cx="7502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5418D3-3358-477F-9ADF-576C965BE2AC}"/>
              </a:ext>
            </a:extLst>
          </p:cNvPr>
          <p:cNvGrpSpPr/>
          <p:nvPr/>
        </p:nvGrpSpPr>
        <p:grpSpPr>
          <a:xfrm flipH="1">
            <a:off x="6926677" y="3090197"/>
            <a:ext cx="750219" cy="1006556"/>
            <a:chOff x="1407514" y="3090197"/>
            <a:chExt cx="750219" cy="100655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8F6B6E-E92D-4C8A-9457-EC14B8E61832}"/>
                </a:ext>
              </a:extLst>
            </p:cNvPr>
            <p:cNvCxnSpPr>
              <a:cxnSpLocks/>
            </p:cNvCxnSpPr>
            <p:nvPr/>
          </p:nvCxnSpPr>
          <p:spPr>
            <a:xfrm>
              <a:off x="1407514" y="3090197"/>
              <a:ext cx="0" cy="1006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CA17FB6-31AE-476A-8FF6-65B5B2EE2116}"/>
                </a:ext>
              </a:extLst>
            </p:cNvPr>
            <p:cNvCxnSpPr/>
            <p:nvPr/>
          </p:nvCxnSpPr>
          <p:spPr>
            <a:xfrm flipV="1">
              <a:off x="1407514" y="4096753"/>
              <a:ext cx="7502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76FE40-29C8-4968-A4D2-CF12841C8EA7}"/>
              </a:ext>
            </a:extLst>
          </p:cNvPr>
          <p:cNvCxnSpPr>
            <a:cxnSpLocks/>
            <a:stCxn id="23" idx="2"/>
            <a:endCxn id="20" idx="0"/>
          </p:cNvCxnSpPr>
          <p:nvPr/>
        </p:nvCxnSpPr>
        <p:spPr>
          <a:xfrm>
            <a:off x="4550575" y="3090197"/>
            <a:ext cx="0" cy="43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EF33163-E1B0-4F11-9B38-9B55DD07034B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4CC844-5102-4167-A2A0-B38E68D52BF0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40" name="Rectangle 39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CONQUEST: Vision</a:t>
            </a: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703A0E-01C1-4E42-B6CB-0A86E7571810}"/>
              </a:ext>
            </a:extLst>
          </p:cNvPr>
          <p:cNvSpPr txBox="1"/>
          <p:nvPr/>
        </p:nvSpPr>
        <p:spPr>
          <a:xfrm>
            <a:off x="323526" y="771550"/>
            <a:ext cx="849694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i="1">
                <a:solidFill>
                  <a:schemeClr val="tx2"/>
                </a:solidFill>
              </a:rPr>
              <a:t>“To drive change in the management of COPD patients (both diagnosed &amp; undiagnosed) </a:t>
            </a:r>
            <a:r>
              <a:rPr lang="en-US" sz="1600" i="1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lang="en-US" sz="1600" i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t a greater risk of future COPD exacerbations and to measure the success of implementing this change in [</a:t>
            </a:r>
            <a:r>
              <a:rPr lang="en-US" sz="1600" i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PREVAIL</a:t>
            </a:r>
            <a:r>
              <a:rPr lang="en-US" sz="1600" i="1">
                <a:solidFill>
                  <a:schemeClr val="tx2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] cluster randomized trials”</a:t>
            </a:r>
            <a:r>
              <a:rPr lang="en-US" sz="1600" i="1">
                <a:solidFill>
                  <a:schemeClr val="tx2"/>
                </a:solidFill>
                <a:latin typeface="Arial"/>
                <a:ea typeface="Calibri" panose="020F0502020204030204" pitchFamily="34" charset="0"/>
                <a:cs typeface="Arial"/>
              </a:rPr>
              <a:t> *</a:t>
            </a:r>
            <a:endParaRPr lang="en-US" sz="1600" i="1">
              <a:solidFill>
                <a:schemeClr val="tx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248FE5-D669-4544-97D0-643B9F1821F6}"/>
              </a:ext>
            </a:extLst>
          </p:cNvPr>
          <p:cNvGrpSpPr/>
          <p:nvPr/>
        </p:nvGrpSpPr>
        <p:grpSpPr>
          <a:xfrm>
            <a:off x="112578" y="1819019"/>
            <a:ext cx="8949428" cy="950852"/>
            <a:chOff x="112578" y="1819019"/>
            <a:chExt cx="8949428" cy="950852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C02C9A68-5EC6-4C6A-93EF-69E5CD704267}"/>
                </a:ext>
              </a:extLst>
            </p:cNvPr>
            <p:cNvSpPr/>
            <p:nvPr/>
          </p:nvSpPr>
          <p:spPr>
            <a:xfrm>
              <a:off x="112578" y="1833767"/>
              <a:ext cx="2129345" cy="93610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/>
                <a:t>Closing gaps in current COPD care provision</a:t>
              </a:r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601F3E72-B546-4445-AC3A-67531E6D17B6}"/>
                </a:ext>
              </a:extLst>
            </p:cNvPr>
            <p:cNvSpPr/>
            <p:nvPr/>
          </p:nvSpPr>
          <p:spPr>
            <a:xfrm>
              <a:off x="2385939" y="1833767"/>
              <a:ext cx="2129345" cy="936104"/>
            </a:xfrm>
            <a:prstGeom prst="homePlate">
              <a:avLst/>
            </a:prstGeom>
            <a:solidFill>
              <a:srgbClr val="F2A21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50" b="1"/>
                <a:t>Imbedding CONQUEST Quality Standards in routine primary care</a:t>
              </a: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CB2CCB05-67BA-4AE2-A6EB-F32FB54A30D7}"/>
                </a:ext>
              </a:extLst>
            </p:cNvPr>
            <p:cNvSpPr/>
            <p:nvPr/>
          </p:nvSpPr>
          <p:spPr>
            <a:xfrm>
              <a:off x="4659300" y="1833767"/>
              <a:ext cx="2129345" cy="93610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/>
                <a:t>Integrating information from patients</a:t>
              </a: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4973B81E-E141-4906-9F7A-8D76FE294C3E}"/>
                </a:ext>
              </a:extLst>
            </p:cNvPr>
            <p:cNvSpPr/>
            <p:nvPr/>
          </p:nvSpPr>
          <p:spPr>
            <a:xfrm>
              <a:off x="6932661" y="1819019"/>
              <a:ext cx="2129345" cy="93610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/>
                <a:t>Presenting this information to clinicians</a:t>
              </a:r>
            </a:p>
          </p:txBody>
        </p:sp>
      </p:grpSp>
      <p:sp>
        <p:nvSpPr>
          <p:cNvPr id="9" name="Right Brace 8">
            <a:extLst>
              <a:ext uri="{FF2B5EF4-FFF2-40B4-BE49-F238E27FC236}">
                <a16:creationId xmlns:a16="http://schemas.microsoft.com/office/drawing/2014/main" id="{2173E812-0363-4964-9D96-793C6DC670FA}"/>
              </a:ext>
            </a:extLst>
          </p:cNvPr>
          <p:cNvSpPr/>
          <p:nvPr/>
        </p:nvSpPr>
        <p:spPr>
          <a:xfrm rot="5400000">
            <a:off x="4200545" y="-338229"/>
            <a:ext cx="629478" cy="712879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F65304-03CF-4A5B-9816-27A7BE4F5107}"/>
              </a:ext>
            </a:extLst>
          </p:cNvPr>
          <p:cNvSpPr/>
          <p:nvPr/>
        </p:nvSpPr>
        <p:spPr>
          <a:xfrm>
            <a:off x="1043608" y="3666138"/>
            <a:ext cx="6912768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Driving patient-centered, targeted, risk-based assessment and treatment optimization to empower patients &amp; physicians to improve COPD care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B6B03-A328-4A11-806F-AF6B199DFC09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E52A2B-C174-456B-B32F-071A30254CFC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221"/>
          <p:cNvSpPr/>
          <p:nvPr/>
        </p:nvSpPr>
        <p:spPr>
          <a:xfrm>
            <a:off x="0" y="0"/>
            <a:ext cx="5071041" cy="5143500"/>
          </a:xfrm>
          <a:prstGeom prst="rect">
            <a:avLst/>
          </a:prstGeom>
          <a:solidFill>
            <a:srgbClr val="085394"/>
          </a:solidFill>
          <a:ln>
            <a:noFill/>
          </a:ln>
        </p:spPr>
        <p:txBody>
          <a:bodyPr spcFirstLastPara="1" wrap="square" lIns="202500" tIns="45725" rIns="45725" bIns="457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300"/>
            </a:pPr>
            <a:r>
              <a:rPr lang="en-GB" sz="1300" b="1">
                <a:solidFill>
                  <a:schemeClr val="lt1"/>
                </a:solidFill>
              </a:rPr>
              <a:t>CONQUEST Global Steering Committee (GSC)</a:t>
            </a:r>
            <a:endParaRPr lang="en-SG" sz="11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SG"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SG"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1400"/>
            </a:pPr>
            <a:r>
              <a:rPr lang="en-GB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GSC</a:t>
            </a:r>
            <a:r>
              <a:rPr lang="en-GB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provides support, guidance and </a:t>
            </a: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independent scientific</a:t>
            </a:r>
            <a:r>
              <a:rPr lang="en-GB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oversight of the overarching CONQUEST program and its vision, including (but not limited to):</a:t>
            </a: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lang="en-SG"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228600">
              <a:lnSpc>
                <a:spcPct val="150000"/>
              </a:lnSpc>
              <a:buClr>
                <a:schemeClr val="lt1"/>
              </a:buClr>
              <a:buSzPts val="1000"/>
              <a:buFont typeface="Arial"/>
              <a:buChar char="●"/>
            </a:pPr>
            <a:r>
              <a:rPr lang="en-GB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Adoption of CONQUEST beliefs regarding the future</a:t>
            </a: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GB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GB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COPD care</a:t>
            </a:r>
            <a:endParaRPr lang="en-GB"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3429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●"/>
            </a:pPr>
            <a:r>
              <a:rPr lang="en-GB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Defining and publishing the Global Quality Standards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228600">
              <a:lnSpc>
                <a:spcPct val="150000"/>
              </a:lnSpc>
              <a:buClr>
                <a:schemeClr val="lt1"/>
              </a:buClr>
              <a:buSzPts val="1000"/>
              <a:buFont typeface="Arial"/>
              <a:buChar char="●"/>
            </a:pPr>
            <a:r>
              <a:rPr lang="en-GB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Identifying and filling the evidence needs which underpin</a:t>
            </a: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GB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Global Quality Standards</a:t>
            </a:r>
            <a:r>
              <a:rPr lang="en-GB"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3429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●"/>
            </a:pPr>
            <a:r>
              <a:rPr lang="en-GB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Providing scientific leadership and oversight of the cluster randomised trial</a:t>
            </a:r>
            <a:r>
              <a:rPr lang="en-GB" sz="13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GB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th</a:t>
            </a:r>
            <a:r>
              <a:rPr lang="en-GB" sz="1300">
                <a:solidFill>
                  <a:schemeClr val="lt1"/>
                </a:solidFill>
              </a:rPr>
              <a:t>e </a:t>
            </a:r>
            <a:r>
              <a:rPr lang="en-GB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UK &amp; USA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lang="en-SG"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SG"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21"/>
          <p:cNvSpPr/>
          <p:nvPr/>
        </p:nvSpPr>
        <p:spPr>
          <a:xfrm>
            <a:off x="6806107" y="1098287"/>
            <a:ext cx="6963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Dr Luis Alves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21"/>
          <p:cNvSpPr/>
          <p:nvPr/>
        </p:nvSpPr>
        <p:spPr>
          <a:xfrm>
            <a:off x="6695295" y="2357358"/>
            <a:ext cx="918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Dr Marc Miravitlles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21"/>
          <p:cNvSpPr/>
          <p:nvPr/>
        </p:nvSpPr>
        <p:spPr>
          <a:xfrm>
            <a:off x="6695295" y="3634336"/>
            <a:ext cx="918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Dr Mark Dransfield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21"/>
          <p:cNvSpPr/>
          <p:nvPr/>
        </p:nvSpPr>
        <p:spPr>
          <a:xfrm>
            <a:off x="6604280" y="4804771"/>
            <a:ext cx="10626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Dr Fernando Martinez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21"/>
          <p:cNvSpPr/>
          <p:nvPr/>
        </p:nvSpPr>
        <p:spPr>
          <a:xfrm>
            <a:off x="7954862" y="4804771"/>
            <a:ext cx="918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 Shigeo Muro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0" name="Google Shape;1960;p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9562" y="3982582"/>
            <a:ext cx="588600" cy="747900"/>
          </a:xfrm>
          <a:prstGeom prst="ellipse">
            <a:avLst/>
          </a:prstGeom>
          <a:noFill/>
          <a:ln w="28575" cap="flat" cmpd="sng">
            <a:solidFill>
              <a:srgbClr val="08407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1" name="Google Shape;1961;p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3369" y="1511298"/>
            <a:ext cx="588600" cy="747900"/>
          </a:xfrm>
          <a:prstGeom prst="ellipse">
            <a:avLst/>
          </a:prstGeom>
          <a:noFill/>
          <a:ln w="28575" cap="flat" cmpd="sng">
            <a:solidFill>
              <a:srgbClr val="08407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2" name="Google Shape;1962;p2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3369" y="2735849"/>
            <a:ext cx="588600" cy="778200"/>
          </a:xfrm>
          <a:prstGeom prst="ellipse">
            <a:avLst/>
          </a:prstGeom>
          <a:noFill/>
          <a:ln w="28575" cap="flat" cmpd="sng">
            <a:solidFill>
              <a:srgbClr val="08407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3" name="Google Shape;1963;p2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0115" y="3982582"/>
            <a:ext cx="588600" cy="747900"/>
          </a:xfrm>
          <a:prstGeom prst="ellipse">
            <a:avLst/>
          </a:prstGeom>
          <a:noFill/>
          <a:ln w="28575" cap="flat" cmpd="sng">
            <a:solidFill>
              <a:srgbClr val="08407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4" name="Google Shape;1964;p2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3016" y="2735849"/>
            <a:ext cx="588600" cy="778200"/>
          </a:xfrm>
          <a:prstGeom prst="ellipse">
            <a:avLst/>
          </a:prstGeom>
          <a:noFill/>
          <a:ln w="28575" cap="flat" cmpd="sng">
            <a:solidFill>
              <a:srgbClr val="08407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5" name="Google Shape;1965;p2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03353" y="1513387"/>
            <a:ext cx="588300" cy="751500"/>
          </a:xfrm>
          <a:prstGeom prst="ellipse">
            <a:avLst/>
          </a:prstGeom>
          <a:noFill/>
          <a:ln w="28575" cap="flat" cmpd="sng">
            <a:solidFill>
              <a:srgbClr val="08407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6" name="Google Shape;1966;p2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86770" y="249928"/>
            <a:ext cx="588600" cy="746400"/>
          </a:xfrm>
          <a:prstGeom prst="ellipse">
            <a:avLst/>
          </a:prstGeom>
          <a:noFill/>
          <a:ln w="28575" cap="flat" cmpd="sng">
            <a:solidFill>
              <a:srgbClr val="08407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7" name="Google Shape;1967;p221"/>
          <p:cNvPicPr preferRelativeResize="0"/>
          <p:nvPr/>
        </p:nvPicPr>
        <p:blipFill rotWithShape="1">
          <a:blip r:embed="rId10">
            <a:alphaModFix/>
          </a:blip>
          <a:srcRect t="15895"/>
          <a:stretch/>
        </p:blipFill>
        <p:spPr>
          <a:xfrm>
            <a:off x="8123369" y="250420"/>
            <a:ext cx="588600" cy="747900"/>
          </a:xfrm>
          <a:prstGeom prst="ellipse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68" name="Google Shape;1968;p221"/>
          <p:cNvSpPr/>
          <p:nvPr/>
        </p:nvSpPr>
        <p:spPr>
          <a:xfrm>
            <a:off x="7898462" y="2357358"/>
            <a:ext cx="10308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 Rongchang Chen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21"/>
          <p:cNvSpPr/>
          <p:nvPr/>
        </p:nvSpPr>
        <p:spPr>
          <a:xfrm>
            <a:off x="7954862" y="3634336"/>
            <a:ext cx="918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Dr Tonya Winders </a:t>
            </a:r>
            <a:endParaRPr sz="7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21"/>
          <p:cNvSpPr/>
          <p:nvPr/>
        </p:nvSpPr>
        <p:spPr>
          <a:xfrm>
            <a:off x="7998790" y="1100324"/>
            <a:ext cx="831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Dr Anita Sharma </a:t>
            </a:r>
            <a:endParaRPr sz="7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21"/>
          <p:cNvSpPr/>
          <p:nvPr/>
        </p:nvSpPr>
        <p:spPr>
          <a:xfrm>
            <a:off x="5591081" y="1670401"/>
            <a:ext cx="8037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 David Price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221"/>
          <p:cNvSpPr/>
          <p:nvPr/>
        </p:nvSpPr>
        <p:spPr>
          <a:xfrm>
            <a:off x="5550078" y="4240751"/>
            <a:ext cx="8310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 John Hurst </a:t>
            </a:r>
            <a:endParaRPr sz="7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221"/>
          <p:cNvSpPr/>
          <p:nvPr/>
        </p:nvSpPr>
        <p:spPr>
          <a:xfrm>
            <a:off x="5463505" y="2955576"/>
            <a:ext cx="10308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Prof Dave Singh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4" name="Google Shape;1974;p2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77728" y="2141652"/>
            <a:ext cx="588600" cy="747900"/>
          </a:xfrm>
          <a:prstGeom prst="ellipse">
            <a:avLst/>
          </a:prstGeom>
          <a:noFill/>
          <a:ln w="28575" cap="flat" cmpd="sng">
            <a:solidFill>
              <a:srgbClr val="08407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5" name="Google Shape;1975;p2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683223" y="3433486"/>
            <a:ext cx="588600" cy="747900"/>
          </a:xfrm>
          <a:prstGeom prst="ellipse">
            <a:avLst/>
          </a:prstGeom>
          <a:noFill/>
          <a:ln w="28575" cap="flat" cmpd="sng">
            <a:solidFill>
              <a:srgbClr val="08407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6" name="Google Shape;1976;p2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84755" y="857977"/>
            <a:ext cx="588300" cy="746400"/>
          </a:xfrm>
          <a:prstGeom prst="ellipse">
            <a:avLst/>
          </a:prstGeom>
          <a:noFill/>
          <a:ln w="28575" cap="flat" cmpd="sng">
            <a:solidFill>
              <a:srgbClr val="08407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3F6460-5659-481B-B919-5B70F351A8CD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1" cy="5143500"/>
          <a:chOff x="0" y="0"/>
          <a:chExt cx="9144001" cy="5143500"/>
        </a:xfrm>
      </p:grpSpPr>
      <p:sp>
        <p:nvSpPr>
          <p:cNvPr id="62" name="Rectangle 61"/>
          <p:cNvSpPr/>
          <p:nvPr/>
        </p:nvSpPr>
        <p:spPr>
          <a:xfrm>
            <a:off x="0" y="0"/>
            <a:ext cx="9144000" cy="5511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45725" tIns="45725" rIns="45725" bIns="45725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/>
          <p:cNvSpPr txBox="1"/>
          <p:nvPr/>
        </p:nvSpPr>
        <p:spPr>
          <a:xfrm>
            <a:off x="87422" y="92625"/>
            <a:ext cx="8046300" cy="384711"/>
          </a:xfrm>
          <a:prstGeom prst="rect">
            <a:avLst/>
          </a:prstGeom>
          <a:noFill/>
        </p:spPr>
        <p:txBody>
          <a:bodyPr lIns="68575" tIns="68575" rIns="68575" bIns="68575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Development of Evidence-Based Quality Standards </a:t>
            </a:r>
            <a:r>
              <a:rPr lang="en-US" sz="16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(QS) </a:t>
            </a:r>
            <a:r>
              <a:rPr lang="en-US" sz="1600" b="1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 CONQUEST</a:t>
            </a:r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rgbClr val="085394">
              <a:alpha val="100000"/>
            </a:srgbClr>
          </a:solidFill>
        </p:spPr>
        <p:txBody>
          <a:bodyPr lIns="68575" tIns="68575" rIns="68575" bIns="68575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46" y="4839713"/>
            <a:ext cx="489139" cy="2646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rcRect l="13701" t="35042" r="12909" b="37080"/>
          <a:stretch>
            <a:fillRect/>
          </a:stretch>
        </p:blipFill>
        <p:spPr>
          <a:xfrm>
            <a:off x="3987703" y="4786332"/>
            <a:ext cx="1168590" cy="3429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074855B-CAA3-4B0B-9300-7C045ACBF022}"/>
              </a:ext>
            </a:extLst>
          </p:cNvPr>
          <p:cNvSpPr txBox="1"/>
          <p:nvPr/>
        </p:nvSpPr>
        <p:spPr>
          <a:xfrm>
            <a:off x="428878" y="731980"/>
            <a:ext cx="83995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>
                <a:solidFill>
                  <a:schemeClr val="tx2"/>
                </a:solidFill>
              </a:rPr>
              <a:t>“These Quality Standards are core research and evidence-based statements that underpin the CONQUEST initiative and are intended to cover care for a targeted COPD population, a large proportion of whom may be positively impacted by quality COPD care.”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52D0E-E6C7-4503-B2BE-780FFCB12378}"/>
              </a:ext>
            </a:extLst>
          </p:cNvPr>
          <p:cNvSpPr/>
          <p:nvPr/>
        </p:nvSpPr>
        <p:spPr>
          <a:xfrm>
            <a:off x="218928" y="1819382"/>
            <a:ext cx="2613727" cy="121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Making the QS practical &amp; easy to use for all stakeholders (e.g., clinicians, policy makers, advocacy groups)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10FF9D6-4C94-4B94-A4EC-BF134FB7ED03}"/>
              </a:ext>
            </a:extLst>
          </p:cNvPr>
          <p:cNvSpPr/>
          <p:nvPr/>
        </p:nvSpPr>
        <p:spPr>
          <a:xfrm>
            <a:off x="3270976" y="1813469"/>
            <a:ext cx="2613727" cy="121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Future-proofing the QS by advocating general principles rather than a stringent and didactic approach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4C952FD-1A14-43DE-8506-6A42776C9874}"/>
              </a:ext>
            </a:extLst>
          </p:cNvPr>
          <p:cNvSpPr/>
          <p:nvPr/>
        </p:nvSpPr>
        <p:spPr>
          <a:xfrm>
            <a:off x="6323024" y="1816007"/>
            <a:ext cx="2613727" cy="121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Ensuring the QS are feasible to implement in routine clinical practice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312A3CD-F9E8-49C5-99D1-EAAFC7DA4D7B}"/>
              </a:ext>
            </a:extLst>
          </p:cNvPr>
          <p:cNvSpPr/>
          <p:nvPr/>
        </p:nvSpPr>
        <p:spPr>
          <a:xfrm>
            <a:off x="1633685" y="3265243"/>
            <a:ext cx="2613727" cy="121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Ensuring QS adherence and impact on disease outcomes can be compared across healthcare systems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E16DF28-5C14-4C8E-A87E-07D02F117C5E}"/>
              </a:ext>
            </a:extLst>
          </p:cNvPr>
          <p:cNvSpPr/>
          <p:nvPr/>
        </p:nvSpPr>
        <p:spPr>
          <a:xfrm>
            <a:off x="5016160" y="3265243"/>
            <a:ext cx="2613727" cy="1214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Accounting for intercountry differences in COPD burden (morbidity, mortality, socioeconomic)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EBB651-CA07-4CC8-ADA9-5121E6C6427A}"/>
              </a:ext>
            </a:extLst>
          </p:cNvPr>
          <p:cNvSpPr txBox="1"/>
          <p:nvPr/>
        </p:nvSpPr>
        <p:spPr>
          <a:xfrm>
            <a:off x="5247736" y="4615576"/>
            <a:ext cx="3926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>
                <a:solidFill>
                  <a:schemeClr val="tx2"/>
                </a:solidFill>
              </a:rPr>
              <a:t>Pullen R et al.</a:t>
            </a:r>
            <a:r>
              <a:rPr lang="en-US" sz="800">
                <a:solidFill>
                  <a:schemeClr val="tx2"/>
                </a:solidFill>
              </a:rPr>
              <a:t> 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 J Chron Obstruct </a:t>
            </a:r>
            <a:r>
              <a:rPr lang="en-SG" sz="800" i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Pulmon</a:t>
            </a:r>
            <a:r>
              <a:rPr lang="en-SG" sz="800" i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Dis </a:t>
            </a:r>
            <a:r>
              <a:rPr lang="en-US" sz="800">
                <a:solidFill>
                  <a:schemeClr val="tx2"/>
                </a:solidFill>
              </a:rPr>
              <a:t>2021:16 2301–2322</a:t>
            </a:r>
            <a:endParaRPr lang="en-SG" sz="8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B30AA-CBAC-40B1-9A06-B434350B965D}"/>
              </a:ext>
            </a:extLst>
          </p:cNvPr>
          <p:cNvSpPr txBox="1"/>
          <p:nvPr/>
        </p:nvSpPr>
        <p:spPr>
          <a:xfrm>
            <a:off x="1262743" y="4794584"/>
            <a:ext cx="202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Veeva ID: Z4-38430</a:t>
            </a:r>
          </a:p>
          <a:p>
            <a:r>
              <a:rPr lang="en-GB" sz="800" dirty="0">
                <a:solidFill>
                  <a:schemeClr val="bg1"/>
                </a:solidFill>
              </a:rPr>
              <a:t>Date of preparation: October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3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FC59BE39160142866ECC675B507F7B" ma:contentTypeVersion="13" ma:contentTypeDescription="Create a new document." ma:contentTypeScope="" ma:versionID="c96d969d63a1ab5e28d3b0064f80b472">
  <xsd:schema xmlns:xsd="http://www.w3.org/2001/XMLSchema" xmlns:xs="http://www.w3.org/2001/XMLSchema" xmlns:p="http://schemas.microsoft.com/office/2006/metadata/properties" xmlns:ns2="6b177462-1323-45f8-b2e3-56bd54a039d7" xmlns:ns3="670a3c0e-75a8-4748-84ab-5c640b28ab58" targetNamespace="http://schemas.microsoft.com/office/2006/metadata/properties" ma:root="true" ma:fieldsID="a842f79175c23bb7072bdb345c1cd67a" ns2:_="" ns3:_="">
    <xsd:import namespace="6b177462-1323-45f8-b2e3-56bd54a039d7"/>
    <xsd:import namespace="670a3c0e-75a8-4748-84ab-5c640b28a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77462-1323-45f8-b2e3-56bd54a039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a3c0e-75a8-4748-84ab-5c640b28ab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06B79B-5C73-4E2B-8F85-BC5B13E986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3161DE-3F88-478A-82B7-053729B9A1FA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6b177462-1323-45f8-b2e3-56bd54a039d7"/>
    <ds:schemaRef ds:uri="http://schemas.microsoft.com/office/infopath/2007/PartnerControls"/>
    <ds:schemaRef ds:uri="670a3c0e-75a8-4748-84ab-5c640b28ab5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D0F86C-177E-4582-86AB-516800069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177462-1323-45f8-b2e3-56bd54a039d7"/>
    <ds:schemaRef ds:uri="670a3c0e-75a8-4748-84ab-5c640b28ab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1964</Words>
  <Application>Microsoft Office PowerPoint</Application>
  <PresentationFormat>On-screen Show (16:9)</PresentationFormat>
  <Paragraphs>220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Tahoma</vt:lpstr>
      <vt:lpstr>Wingdings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Irmal, Mai</cp:lastModifiedBy>
  <cp:revision>12</cp:revision>
  <dcterms:created xsi:type="dcterms:W3CDTF">2021-07-07T07:35:41Z</dcterms:created>
  <dcterms:modified xsi:type="dcterms:W3CDTF">2021-10-25T09:25:12Z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0x010100B7FC59BE39160142866ECC675B507F7B</vt:lpwstr>
  </property>
</Properties>
</file>